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6" r:id="rId2"/>
    <p:sldId id="257" r:id="rId3"/>
    <p:sldId id="258" r:id="rId4"/>
    <p:sldId id="273" r:id="rId5"/>
    <p:sldId id="259" r:id="rId6"/>
    <p:sldId id="260" r:id="rId7"/>
    <p:sldId id="276" r:id="rId8"/>
    <p:sldId id="277" r:id="rId9"/>
    <p:sldId id="275" r:id="rId10"/>
    <p:sldId id="278" r:id="rId11"/>
    <p:sldId id="261" r:id="rId12"/>
    <p:sldId id="262" r:id="rId13"/>
    <p:sldId id="279" r:id="rId14"/>
    <p:sldId id="280" r:id="rId15"/>
    <p:sldId id="263" r:id="rId16"/>
    <p:sldId id="264" r:id="rId17"/>
    <p:sldId id="281" r:id="rId18"/>
    <p:sldId id="287" r:id="rId19"/>
    <p:sldId id="265" r:id="rId20"/>
    <p:sldId id="267" r:id="rId21"/>
    <p:sldId id="274" r:id="rId22"/>
    <p:sldId id="268" r:id="rId23"/>
    <p:sldId id="269" r:id="rId24"/>
    <p:sldId id="282" r:id="rId25"/>
    <p:sldId id="283" r:id="rId26"/>
    <p:sldId id="270" r:id="rId27"/>
    <p:sldId id="271" r:id="rId28"/>
    <p:sldId id="272" r:id="rId29"/>
    <p:sldId id="284" r:id="rId30"/>
    <p:sldId id="285" r:id="rId31"/>
    <p:sldId id="286" r:id="rId3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99FF"/>
    <a:srgbClr val="6666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9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5867400" cy="6858000"/>
            <a:chOff x="0" y="0"/>
            <a:chExt cx="3696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2880" cy="4320"/>
            </a:xfrm>
            <a:prstGeom prst="rect">
              <a:avLst/>
            </a:prstGeom>
            <a:solidFill>
              <a:srgbClr val="00FF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kumimoji="1" lang="en-US" sz="2400">
                <a:latin typeface="Times New Roman" pitchFamily="18" charset="0"/>
              </a:endParaRPr>
            </a:p>
          </p:txBody>
        </p:sp>
        <p:sp>
          <p:nvSpPr>
            <p:cNvPr id="6" name="AutoShape 4"/>
            <p:cNvSpPr>
              <a:spLocks noChangeArrowheads="1"/>
            </p:cNvSpPr>
            <p:nvPr/>
          </p:nvSpPr>
          <p:spPr bwMode="white">
            <a:xfrm>
              <a:off x="432" y="624"/>
              <a:ext cx="3264" cy="12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kumimoji="1" lang="en-US" sz="2400">
                <a:latin typeface="Times New Roman" pitchFamily="18" charset="0"/>
              </a:endParaRPr>
            </a:p>
          </p:txBody>
        </p:sp>
      </p:grpSp>
      <p:grpSp>
        <p:nvGrpSpPr>
          <p:cNvPr id="7" name="Group 5"/>
          <p:cNvGrpSpPr>
            <a:grpSpLocks/>
          </p:cNvGrpSpPr>
          <p:nvPr/>
        </p:nvGrpSpPr>
        <p:grpSpPr bwMode="auto">
          <a:xfrm>
            <a:off x="3632200" y="4889500"/>
            <a:ext cx="4876800" cy="319088"/>
            <a:chOff x="2288" y="3080"/>
            <a:chExt cx="3072" cy="201"/>
          </a:xfrm>
        </p:grpSpPr>
        <p:sp>
          <p:nvSpPr>
            <p:cNvPr id="8" name="AutoShape 6"/>
            <p:cNvSpPr>
              <a:spLocks noChangeArrowheads="1"/>
            </p:cNvSpPr>
            <p:nvPr/>
          </p:nvSpPr>
          <p:spPr bwMode="auto"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solidFill>
              <a:srgbClr val="FF00FF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9" name="AutoShape 7"/>
            <p:cNvSpPr>
              <a:spLocks noChangeArrowheads="1"/>
            </p:cNvSpPr>
            <p:nvPr/>
          </p:nvSpPr>
          <p:spPr bwMode="auto">
            <a:xfrm>
              <a:off x="5196" y="3080"/>
              <a:ext cx="164" cy="201"/>
            </a:xfrm>
            <a:prstGeom prst="flowChartDelay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5128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4673600" y="2927350"/>
            <a:ext cx="4013200" cy="1822450"/>
          </a:xfrm>
        </p:spPr>
        <p:txBody>
          <a:bodyPr anchor="b"/>
          <a:lstStyle>
            <a:lvl1pPr marL="0" indent="0">
              <a:buFont typeface="Wingdings" pitchFamily="2" charset="2"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132" name="AutoShape 1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990600"/>
            <a:ext cx="8229600" cy="1905000"/>
          </a:xfrm>
          <a:prstGeom prst="roundRect">
            <a:avLst>
              <a:gd name="adj" fmla="val 50000"/>
            </a:avLst>
          </a:prstGeo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Rectangle 9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" name="Rectangle 1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6200" y="6248400"/>
            <a:ext cx="587375" cy="488950"/>
          </a:xfrm>
        </p:spPr>
        <p:txBody>
          <a:bodyPr anchorCtr="0"/>
          <a:lstStyle>
            <a:lvl1pPr>
              <a:defRPr smtClean="0"/>
            </a:lvl1pPr>
          </a:lstStyle>
          <a:p>
            <a:pPr>
              <a:defRPr/>
            </a:pPr>
            <a:fld id="{F97E0F08-CD0A-4829-BBDB-8C5D84E8B35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C4DFB0-5137-4744-AA8D-B1A9A68705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05600" y="762000"/>
            <a:ext cx="1981200" cy="53244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762000"/>
            <a:ext cx="5791200" cy="53244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22A9AD-89A1-4D9E-B376-EAE706C03B3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31C727-263D-462F-8417-C113F28B54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4A7632-27B2-4937-9C8C-30F57DDDE8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2362200"/>
            <a:ext cx="3770313" cy="3724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60913" y="2362200"/>
            <a:ext cx="3770312" cy="3724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FCF43B-1229-4B3D-80E2-9A53BB2D575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3CEB63-CB82-404E-B62E-FFEDC02E8A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9FF46-D6F5-4B24-82E2-CF2C893F97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677103-8A2F-4A37-BCE6-A0303A6BA44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549892-4A23-4562-AA24-62A068D7A6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88DF78-AC7F-4311-A9E3-609FC550FEC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7620000" cy="6858000"/>
            <a:chOff x="0" y="0"/>
            <a:chExt cx="4800" cy="4320"/>
          </a:xfrm>
        </p:grpSpPr>
        <p:grpSp>
          <p:nvGrpSpPr>
            <p:cNvPr id="1032" name="Group 3"/>
            <p:cNvGrpSpPr>
              <a:grpSpLocks/>
            </p:cNvGrpSpPr>
            <p:nvPr userDrawn="1"/>
          </p:nvGrpSpPr>
          <p:grpSpPr bwMode="auto">
            <a:xfrm>
              <a:off x="0" y="0"/>
              <a:ext cx="2016" cy="4320"/>
              <a:chOff x="0" y="0"/>
              <a:chExt cx="2016" cy="4320"/>
            </a:xfrm>
          </p:grpSpPr>
          <p:sp>
            <p:nvSpPr>
              <p:cNvPr id="4100" name="Rectangle 4"/>
              <p:cNvSpPr>
                <a:spLocks noChangeArrowheads="1"/>
              </p:cNvSpPr>
              <p:nvPr userDrawn="1"/>
            </p:nvSpPr>
            <p:spPr bwMode="auto">
              <a:xfrm>
                <a:off x="0" y="0"/>
                <a:ext cx="480" cy="4320"/>
              </a:xfrm>
              <a:prstGeom prst="rect">
                <a:avLst/>
              </a:prstGeom>
              <a:solidFill>
                <a:srgbClr val="00FF0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101" name="Freeform 5"/>
              <p:cNvSpPr>
                <a:spLocks/>
              </p:cNvSpPr>
              <p:nvPr userDrawn="1"/>
            </p:nvSpPr>
            <p:spPr bwMode="auto">
              <a:xfrm>
                <a:off x="288" y="0"/>
                <a:ext cx="1728" cy="735"/>
              </a:xfrm>
              <a:custGeom>
                <a:avLst/>
                <a:gdLst/>
                <a:ahLst/>
                <a:cxnLst>
                  <a:cxn ang="0">
                    <a:pos x="1728" y="0"/>
                  </a:cxn>
                  <a:cxn ang="0">
                    <a:pos x="1728" y="480"/>
                  </a:cxn>
                  <a:cxn ang="0">
                    <a:pos x="380" y="482"/>
                  </a:cxn>
                  <a:cxn ang="0">
                    <a:pos x="354" y="480"/>
                  </a:cxn>
                  <a:cxn ang="0">
                    <a:pos x="308" y="489"/>
                  </a:cxn>
                  <a:cxn ang="0">
                    <a:pos x="246" y="531"/>
                  </a:cxn>
                  <a:cxn ang="0">
                    <a:pos x="206" y="597"/>
                  </a:cxn>
                  <a:cxn ang="0">
                    <a:pos x="192" y="666"/>
                  </a:cxn>
                  <a:cxn ang="0">
                    <a:pos x="192" y="735"/>
                  </a:cxn>
                  <a:cxn ang="0">
                    <a:pos x="0" y="735"/>
                  </a:cxn>
                  <a:cxn ang="0">
                    <a:pos x="0" y="480"/>
                  </a:cxn>
                  <a:cxn ang="0">
                    <a:pos x="0" y="0"/>
                  </a:cxn>
                  <a:cxn ang="0">
                    <a:pos x="1728" y="0"/>
                  </a:cxn>
                </a:cxnLst>
                <a:rect l="0" t="0" r="r" b="b"/>
                <a:pathLst>
                  <a:path w="1728" h="735">
                    <a:moveTo>
                      <a:pt x="1728" y="0"/>
                    </a:moveTo>
                    <a:lnTo>
                      <a:pt x="1728" y="480"/>
                    </a:lnTo>
                    <a:lnTo>
                      <a:pt x="380" y="482"/>
                    </a:lnTo>
                    <a:lnTo>
                      <a:pt x="354" y="480"/>
                    </a:lnTo>
                    <a:lnTo>
                      <a:pt x="308" y="489"/>
                    </a:lnTo>
                    <a:cubicBezTo>
                      <a:pt x="290" y="498"/>
                      <a:pt x="263" y="513"/>
                      <a:pt x="246" y="531"/>
                    </a:cubicBezTo>
                    <a:cubicBezTo>
                      <a:pt x="229" y="549"/>
                      <a:pt x="215" y="574"/>
                      <a:pt x="206" y="597"/>
                    </a:cubicBezTo>
                    <a:cubicBezTo>
                      <a:pt x="197" y="620"/>
                      <a:pt x="194" y="643"/>
                      <a:pt x="192" y="666"/>
                    </a:cubicBezTo>
                    <a:lnTo>
                      <a:pt x="192" y="735"/>
                    </a:lnTo>
                    <a:lnTo>
                      <a:pt x="0" y="735"/>
                    </a:lnTo>
                    <a:lnTo>
                      <a:pt x="0" y="480"/>
                    </a:lnTo>
                    <a:lnTo>
                      <a:pt x="0" y="0"/>
                    </a:lnTo>
                    <a:lnTo>
                      <a:pt x="1728" y="0"/>
                    </a:lnTo>
                    <a:close/>
                  </a:path>
                </a:pathLst>
              </a:custGeom>
              <a:solidFill>
                <a:srgbClr val="00FF00"/>
              </a:solidFill>
              <a:ln w="9525" cap="flat" cmpd="sng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wrap="none"/>
              <a:lstStyle/>
              <a:p>
                <a:pPr>
                  <a:defRPr/>
                </a:pPr>
                <a:endParaRPr lang="en-US"/>
              </a:p>
            </p:txBody>
          </p:sp>
        </p:grpSp>
        <p:grpSp>
          <p:nvGrpSpPr>
            <p:cNvPr id="1033" name="Group 6"/>
            <p:cNvGrpSpPr>
              <a:grpSpLocks/>
            </p:cNvGrpSpPr>
            <p:nvPr/>
          </p:nvGrpSpPr>
          <p:grpSpPr bwMode="auto">
            <a:xfrm>
              <a:off x="144" y="1248"/>
              <a:ext cx="4656" cy="201"/>
              <a:chOff x="144" y="1248"/>
              <a:chExt cx="4656" cy="201"/>
            </a:xfrm>
          </p:grpSpPr>
          <p:sp>
            <p:nvSpPr>
              <p:cNvPr id="4103" name="AutoShape 7"/>
              <p:cNvSpPr>
                <a:spLocks noChangeArrowheads="1"/>
              </p:cNvSpPr>
              <p:nvPr/>
            </p:nvSpPr>
            <p:spPr bwMode="auto">
              <a:xfrm>
                <a:off x="384" y="1248"/>
                <a:ext cx="4416" cy="200"/>
              </a:xfrm>
              <a:prstGeom prst="roundRect">
                <a:avLst>
                  <a:gd name="adj" fmla="val 0"/>
                </a:avLst>
              </a:prstGeom>
              <a:solidFill>
                <a:srgbClr val="FF00FF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104" name="AutoShape 8"/>
              <p:cNvSpPr>
                <a:spLocks noChangeArrowheads="1"/>
              </p:cNvSpPr>
              <p:nvPr/>
            </p:nvSpPr>
            <p:spPr bwMode="auto">
              <a:xfrm flipH="1">
                <a:off x="144" y="1248"/>
                <a:ext cx="248" cy="201"/>
              </a:xfrm>
              <a:prstGeom prst="flowChartDelay">
                <a:avLst/>
              </a:prstGeom>
              <a:solidFill>
                <a:srgbClr val="FF00FF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</p:grpSp>
      </p:grpSp>
      <p:sp>
        <p:nvSpPr>
          <p:cNvPr id="1027" name="AutoShape 9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762000"/>
            <a:ext cx="7924800" cy="1143000"/>
          </a:xfrm>
          <a:prstGeom prst="roundRect">
            <a:avLst>
              <a:gd name="adj" fmla="val 21667"/>
            </a:avLst>
          </a:prstGeom>
          <a:noFill/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2362200"/>
            <a:ext cx="7693025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7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438400" y="6248400"/>
            <a:ext cx="213042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8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791200" y="6248400"/>
            <a:ext cx="289718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9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138" y="6242050"/>
            <a:ext cx="58737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>
            <a:lvl1pPr eaLnBrk="1" hangingPunct="1">
              <a:defRPr sz="2600" b="1"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162CC64F-4142-42ED-9A85-CDE445CC92E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akesybelia.ocps.k12.fl.us/images/Excited.gif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hyperlink" Target="http://suzyred.com/subjects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gif"/><Relationship Id="rId5" Type="http://schemas.openxmlformats.org/officeDocument/2006/relationships/hyperlink" Target="CLICK-ME.pps#2. Why?" TargetMode="External"/><Relationship Id="rId4" Type="http://schemas.openxmlformats.org/officeDocument/2006/relationships/image" Target="../media/image2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AutoShap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sz="5400" smtClean="0">
                <a:solidFill>
                  <a:schemeClr val="bg2"/>
                </a:solidFill>
              </a:rPr>
              <a:t>Subjects</a:t>
            </a:r>
            <a:r>
              <a:rPr lang="en-US" sz="5400" smtClean="0"/>
              <a:t> &amp; </a:t>
            </a:r>
            <a:r>
              <a:rPr lang="en-US" sz="5400" smtClean="0">
                <a:solidFill>
                  <a:schemeClr val="folHlink"/>
                </a:solidFill>
              </a:rPr>
              <a:t>Predicates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200" y="2971800"/>
            <a:ext cx="4013200" cy="1822450"/>
          </a:xfrm>
        </p:spPr>
        <p:txBody>
          <a:bodyPr/>
          <a:lstStyle/>
          <a:p>
            <a:pPr eaLnBrk="1" hangingPunct="1">
              <a:defRPr/>
            </a:pPr>
            <a:r>
              <a:rPr lang="en-US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Project LA Activity</a:t>
            </a:r>
          </a:p>
        </p:txBody>
      </p:sp>
      <p:pic>
        <p:nvPicPr>
          <p:cNvPr id="3076" name="Picture 7" descr="Excited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86400" y="2286000"/>
            <a:ext cx="2182813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 dir="ld"/>
    <p:sndAc>
      <p:stSnd>
        <p:snd r:embed="rId2" name="featurepresentation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AutoShape 2"/>
          <p:cNvSpPr>
            <a:spLocks noGrp="1" noChangeArrowheads="1"/>
          </p:cNvSpPr>
          <p:nvPr>
            <p:ph type="title"/>
          </p:nvPr>
        </p:nvSpPr>
        <p:spPr>
          <a:xfrm>
            <a:off x="762000" y="838200"/>
            <a:ext cx="79248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smtClean="0"/>
              <a:t>Can you find the </a:t>
            </a:r>
            <a:r>
              <a:rPr lang="en-US" sz="4000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predicate</a:t>
            </a:r>
            <a:r>
              <a:rPr lang="en-US" sz="4000" smtClean="0"/>
              <a:t> in each sentence below?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33400" indent="-533400" eaLnBrk="1" hangingPunct="1">
              <a:lnSpc>
                <a:spcPct val="90000"/>
              </a:lnSpc>
              <a:buSzTx/>
              <a:buFont typeface="Wingdings" pitchFamily="2" charset="2"/>
              <a:buAutoNum type="arabicPeriod"/>
            </a:pPr>
            <a:r>
              <a:rPr lang="en-US" sz="3600" smtClean="0"/>
              <a:t>My little brother </a:t>
            </a:r>
            <a:r>
              <a:rPr lang="en-US" sz="4000" b="1" u="sng" smtClean="0">
                <a:solidFill>
                  <a:schemeClr val="folHlink"/>
                </a:solidFill>
              </a:rPr>
              <a:t>broke his finger</a:t>
            </a:r>
            <a:r>
              <a:rPr lang="en-US" sz="4000" smtClean="0"/>
              <a:t>.</a:t>
            </a:r>
          </a:p>
          <a:p>
            <a:pPr marL="533400" indent="-533400" eaLnBrk="1" hangingPunct="1">
              <a:lnSpc>
                <a:spcPct val="90000"/>
              </a:lnSpc>
              <a:buSzTx/>
              <a:buFont typeface="Wingdings" pitchFamily="2" charset="2"/>
              <a:buAutoNum type="arabicPeriod"/>
            </a:pPr>
            <a:r>
              <a:rPr lang="en-US" sz="3600" smtClean="0"/>
              <a:t>His Uncle Bob </a:t>
            </a:r>
            <a:r>
              <a:rPr lang="en-US" sz="3600" b="1" u="sng" smtClean="0">
                <a:solidFill>
                  <a:schemeClr val="folHlink"/>
                </a:solidFill>
              </a:rPr>
              <a:t>asked for directions</a:t>
            </a:r>
            <a:r>
              <a:rPr lang="en-US" sz="3600" smtClean="0"/>
              <a:t>.</a:t>
            </a:r>
          </a:p>
          <a:p>
            <a:pPr marL="533400" indent="-533400" eaLnBrk="1" hangingPunct="1">
              <a:lnSpc>
                <a:spcPct val="90000"/>
              </a:lnSpc>
              <a:buSzTx/>
              <a:buFont typeface="Wingdings" pitchFamily="2" charset="2"/>
              <a:buAutoNum type="arabicPeriod"/>
            </a:pPr>
            <a:r>
              <a:rPr lang="en-US" sz="3600" smtClean="0"/>
              <a:t>Those soldiers </a:t>
            </a:r>
            <a:r>
              <a:rPr lang="en-US" sz="3600" b="1" u="sng" smtClean="0">
                <a:solidFill>
                  <a:schemeClr val="folHlink"/>
                </a:solidFill>
              </a:rPr>
              <a:t>carried guns</a:t>
            </a:r>
            <a:r>
              <a:rPr lang="en-US" sz="3600" smtClean="0"/>
              <a:t>.</a:t>
            </a:r>
          </a:p>
          <a:p>
            <a:pPr marL="533400" indent="-533400" eaLnBrk="1" hangingPunct="1">
              <a:lnSpc>
                <a:spcPct val="90000"/>
              </a:lnSpc>
              <a:buSzTx/>
              <a:buFont typeface="Wingdings" pitchFamily="2" charset="2"/>
              <a:buAutoNum type="arabicPeriod"/>
            </a:pPr>
            <a:r>
              <a:rPr lang="en-US" sz="3600" smtClean="0"/>
              <a:t>Our babysitter </a:t>
            </a:r>
            <a:r>
              <a:rPr lang="en-US" sz="3600" b="1" u="sng" smtClean="0">
                <a:solidFill>
                  <a:schemeClr val="folHlink"/>
                </a:solidFill>
              </a:rPr>
              <a:t>arrived late</a:t>
            </a:r>
            <a:r>
              <a:rPr lang="en-US" sz="3600" smtClean="0"/>
              <a:t>.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AutoShape 2"/>
          <p:cNvSpPr>
            <a:spLocks noGrp="1" noChangeArrowheads="1"/>
          </p:cNvSpPr>
          <p:nvPr>
            <p:ph type="title"/>
          </p:nvPr>
        </p:nvSpPr>
        <p:spPr>
          <a:xfrm>
            <a:off x="762000" y="914400"/>
            <a:ext cx="8763000" cy="1143000"/>
          </a:xfrm>
        </p:spPr>
        <p:txBody>
          <a:bodyPr/>
          <a:lstStyle/>
          <a:p>
            <a:pPr eaLnBrk="1" hangingPunct="1"/>
            <a:r>
              <a:rPr lang="en-US" sz="4400" smtClean="0"/>
              <a:t>Simple Subject and Simple Predicate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2362200"/>
            <a:ext cx="7693025" cy="7620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4800" smtClean="0"/>
              <a:t>Every subject is built around one noun or pronoun (or more).  When all other words are removed the </a:t>
            </a:r>
            <a:r>
              <a:rPr lang="en-US" sz="4800" b="1" u="sng" smtClean="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simple subject</a:t>
            </a:r>
            <a:r>
              <a:rPr lang="en-US" sz="4800" smtClean="0"/>
              <a:t> is left.</a:t>
            </a:r>
          </a:p>
        </p:txBody>
      </p:sp>
      <p:pic>
        <p:nvPicPr>
          <p:cNvPr id="10246" name="Picture 6" descr="boy5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38925" y="5562600"/>
            <a:ext cx="2505075" cy="129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rcmstn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2"/>
          <p:cNvSpPr>
            <a:spLocks noGrp="1" noChangeArrowheads="1"/>
          </p:cNvSpPr>
          <p:nvPr>
            <p:ph type="title"/>
          </p:nvPr>
        </p:nvSpPr>
        <p:spPr>
          <a:xfrm>
            <a:off x="762000" y="914400"/>
            <a:ext cx="8763000" cy="1143000"/>
          </a:xfrm>
        </p:spPr>
        <p:txBody>
          <a:bodyPr/>
          <a:lstStyle/>
          <a:p>
            <a:pPr eaLnBrk="1" hangingPunct="1"/>
            <a:r>
              <a:rPr lang="en-US" sz="6600" smtClean="0"/>
              <a:t>Simple Subject</a:t>
            </a:r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762000" y="2438400"/>
            <a:ext cx="7772400" cy="1493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400" b="1">
                <a:solidFill>
                  <a:schemeClr val="bg2"/>
                </a:solidFill>
              </a:rPr>
              <a:t>A </a:t>
            </a:r>
            <a:r>
              <a:rPr lang="en-US" sz="4800" b="1" u="sng">
                <a:solidFill>
                  <a:schemeClr val="bg2"/>
                </a:solidFill>
              </a:rPr>
              <a:t>piece</a:t>
            </a:r>
            <a:r>
              <a:rPr lang="en-US" sz="4400" b="1">
                <a:solidFill>
                  <a:schemeClr val="bg2"/>
                </a:solidFill>
              </a:rPr>
              <a:t> </a:t>
            </a:r>
            <a:r>
              <a:rPr lang="en-US" sz="4000" b="1">
                <a:solidFill>
                  <a:schemeClr val="bg2"/>
                </a:solidFill>
              </a:rPr>
              <a:t>of chocolate candy</a:t>
            </a:r>
            <a:r>
              <a:rPr lang="en-US" sz="4400"/>
              <a:t> would taste great. </a:t>
            </a: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762000" y="4038600"/>
            <a:ext cx="8001000" cy="252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/>
              <a:t>The main word in the </a:t>
            </a:r>
            <a:r>
              <a:rPr lang="en-US" sz="3200" b="1">
                <a:solidFill>
                  <a:schemeClr val="bg2"/>
                </a:solidFill>
              </a:rPr>
              <a:t>subject</a:t>
            </a:r>
            <a:r>
              <a:rPr lang="en-US" sz="3200"/>
              <a:t> is the noun ``</a:t>
            </a:r>
            <a:r>
              <a:rPr lang="en-US" sz="3200" b="1" u="sng">
                <a:solidFill>
                  <a:schemeClr val="bg2"/>
                </a:solidFill>
              </a:rPr>
              <a:t>piece</a:t>
            </a:r>
            <a:r>
              <a:rPr lang="en-US" sz="3200"/>
              <a:t>,'' with the other words of the subject -- ``a'' and ``of pepperoni pizza'' – tell about the noun. ``</a:t>
            </a:r>
            <a:r>
              <a:rPr lang="en-US" sz="3200" b="1" u="sng">
                <a:solidFill>
                  <a:schemeClr val="bg2"/>
                </a:solidFill>
              </a:rPr>
              <a:t>piece</a:t>
            </a:r>
            <a:r>
              <a:rPr lang="en-US" sz="3200"/>
              <a:t>'' is the simple subject.</a:t>
            </a:r>
          </a:p>
        </p:txBody>
      </p:sp>
      <p:pic>
        <p:nvPicPr>
          <p:cNvPr id="11271" name="Picture 7" descr="candyeati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24700" y="0"/>
            <a:ext cx="2019300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  <p:bldP spid="1127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AutoShape 2"/>
          <p:cNvSpPr>
            <a:spLocks noGrp="1" noChangeArrowheads="1"/>
          </p:cNvSpPr>
          <p:nvPr>
            <p:ph type="title"/>
          </p:nvPr>
        </p:nvSpPr>
        <p:spPr>
          <a:xfrm>
            <a:off x="762000" y="914400"/>
            <a:ext cx="83820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smtClean="0"/>
              <a:t>Can you find the </a:t>
            </a:r>
            <a:r>
              <a:rPr lang="en-US" sz="4000" smtClean="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simple subject</a:t>
            </a:r>
            <a:r>
              <a:rPr lang="en-US" sz="4000" smtClean="0"/>
              <a:t> in each sentence below?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33400" indent="-533400" eaLnBrk="1" hangingPunct="1">
              <a:buSzTx/>
              <a:buFont typeface="Wingdings" pitchFamily="2" charset="2"/>
              <a:buAutoNum type="arabicPeriod"/>
            </a:pPr>
            <a:r>
              <a:rPr lang="en-US" sz="4000" smtClean="0"/>
              <a:t>My little brother </a:t>
            </a:r>
            <a:r>
              <a:rPr lang="en-US" sz="3600" smtClean="0"/>
              <a:t>broke his finger.</a:t>
            </a:r>
          </a:p>
          <a:p>
            <a:pPr marL="533400" indent="-533400" eaLnBrk="1" hangingPunct="1">
              <a:buSzTx/>
              <a:buFont typeface="Wingdings" pitchFamily="2" charset="2"/>
              <a:buAutoNum type="arabicPeriod"/>
            </a:pPr>
            <a:r>
              <a:rPr lang="en-US" sz="4000" smtClean="0"/>
              <a:t>His Uncle Bob asked for directions.</a:t>
            </a:r>
          </a:p>
          <a:p>
            <a:pPr marL="533400" indent="-533400" eaLnBrk="1" hangingPunct="1">
              <a:buSzTx/>
              <a:buFont typeface="Wingdings" pitchFamily="2" charset="2"/>
              <a:buAutoNum type="arabicPeriod"/>
            </a:pPr>
            <a:r>
              <a:rPr lang="en-US" sz="4000" smtClean="0"/>
              <a:t>Those soldiers carried guns.</a:t>
            </a:r>
          </a:p>
          <a:p>
            <a:pPr marL="533400" indent="-533400" eaLnBrk="1" hangingPunct="1">
              <a:buSzTx/>
              <a:buFont typeface="Wingdings" pitchFamily="2" charset="2"/>
              <a:buAutoNum type="arabicPeriod"/>
            </a:pPr>
            <a:r>
              <a:rPr lang="en-US" sz="4000" smtClean="0"/>
              <a:t>Our babysitter arrived late</a:t>
            </a:r>
            <a:r>
              <a:rPr lang="en-US" sz="3200" smtClean="0"/>
              <a:t>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AutoShape 2"/>
          <p:cNvSpPr>
            <a:spLocks noGrp="1" noChangeArrowheads="1"/>
          </p:cNvSpPr>
          <p:nvPr>
            <p:ph type="title"/>
          </p:nvPr>
        </p:nvSpPr>
        <p:spPr>
          <a:xfrm>
            <a:off x="762000" y="914400"/>
            <a:ext cx="83820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smtClean="0"/>
              <a:t>Can you find the </a:t>
            </a:r>
            <a:r>
              <a:rPr lang="en-US" sz="4000" smtClean="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simple subject</a:t>
            </a:r>
            <a:r>
              <a:rPr lang="en-US" sz="4000" smtClean="0"/>
              <a:t> in each sentence below?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33400" indent="-533400" eaLnBrk="1" hangingPunct="1">
              <a:buSzTx/>
              <a:buFont typeface="Wingdings" pitchFamily="2" charset="2"/>
              <a:buAutoNum type="arabicPeriod"/>
            </a:pPr>
            <a:r>
              <a:rPr lang="en-US" sz="4000" smtClean="0"/>
              <a:t>My little</a:t>
            </a:r>
            <a:r>
              <a:rPr lang="en-US" sz="4000" b="1" smtClean="0">
                <a:solidFill>
                  <a:schemeClr val="bg2"/>
                </a:solidFill>
              </a:rPr>
              <a:t> </a:t>
            </a:r>
            <a:r>
              <a:rPr lang="en-US" sz="4000" b="1" u="sng" smtClean="0">
                <a:solidFill>
                  <a:schemeClr val="bg2"/>
                </a:solidFill>
              </a:rPr>
              <a:t>brother</a:t>
            </a:r>
            <a:r>
              <a:rPr lang="en-US" sz="4000" smtClean="0"/>
              <a:t> broke his finger.</a:t>
            </a:r>
          </a:p>
          <a:p>
            <a:pPr marL="533400" indent="-533400" eaLnBrk="1" hangingPunct="1">
              <a:buSzTx/>
              <a:buFont typeface="Wingdings" pitchFamily="2" charset="2"/>
              <a:buAutoNum type="arabicPeriod"/>
            </a:pPr>
            <a:r>
              <a:rPr lang="en-US" sz="4000" smtClean="0"/>
              <a:t>His </a:t>
            </a:r>
            <a:r>
              <a:rPr lang="en-US" sz="4000" b="1" u="sng" smtClean="0">
                <a:solidFill>
                  <a:schemeClr val="bg2"/>
                </a:solidFill>
              </a:rPr>
              <a:t>Uncle Bob</a:t>
            </a:r>
            <a:r>
              <a:rPr lang="en-US" sz="4000" smtClean="0"/>
              <a:t> asked for directions.</a:t>
            </a:r>
          </a:p>
          <a:p>
            <a:pPr marL="533400" indent="-533400" eaLnBrk="1" hangingPunct="1">
              <a:buSzTx/>
              <a:buFont typeface="Wingdings" pitchFamily="2" charset="2"/>
              <a:buAutoNum type="arabicPeriod"/>
            </a:pPr>
            <a:r>
              <a:rPr lang="en-US" sz="4000" smtClean="0"/>
              <a:t>Those </a:t>
            </a:r>
            <a:r>
              <a:rPr lang="en-US" sz="4000" b="1" u="sng" smtClean="0">
                <a:solidFill>
                  <a:schemeClr val="bg2"/>
                </a:solidFill>
              </a:rPr>
              <a:t>soldiers</a:t>
            </a:r>
            <a:r>
              <a:rPr lang="en-US" sz="4000" smtClean="0"/>
              <a:t> carried guns.</a:t>
            </a:r>
          </a:p>
          <a:p>
            <a:pPr marL="533400" indent="-533400" eaLnBrk="1" hangingPunct="1">
              <a:buSzTx/>
              <a:buFont typeface="Wingdings" pitchFamily="2" charset="2"/>
              <a:buAutoNum type="arabicPeriod"/>
            </a:pPr>
            <a:r>
              <a:rPr lang="en-US" sz="4000" smtClean="0"/>
              <a:t>Our </a:t>
            </a:r>
            <a:r>
              <a:rPr lang="en-US" sz="4000" b="1" u="sng" smtClean="0">
                <a:solidFill>
                  <a:schemeClr val="bg2"/>
                </a:solidFill>
              </a:rPr>
              <a:t>babysitter</a:t>
            </a:r>
            <a:r>
              <a:rPr lang="en-US" sz="4000" smtClean="0"/>
              <a:t> arrived late.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AutoShape 2"/>
          <p:cNvSpPr>
            <a:spLocks noGrp="1" noChangeArrowheads="1"/>
          </p:cNvSpPr>
          <p:nvPr>
            <p:ph type="title"/>
          </p:nvPr>
        </p:nvSpPr>
        <p:spPr>
          <a:xfrm>
            <a:off x="762000" y="914400"/>
            <a:ext cx="8763000" cy="1143000"/>
          </a:xfrm>
        </p:spPr>
        <p:txBody>
          <a:bodyPr/>
          <a:lstStyle/>
          <a:p>
            <a:pPr eaLnBrk="1" hangingPunct="1"/>
            <a:r>
              <a:rPr lang="en-US" sz="6000" smtClean="0"/>
              <a:t>Simple Predicate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2362200"/>
            <a:ext cx="7693025" cy="7620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5400" smtClean="0"/>
              <a:t>A </a:t>
            </a:r>
            <a:r>
              <a:rPr lang="en-US" sz="5400" b="1" smtClean="0"/>
              <a:t>simple </a:t>
            </a:r>
            <a:r>
              <a:rPr lang="en-US" sz="5400" b="1" smtClean="0">
                <a:solidFill>
                  <a:schemeClr val="folHlink"/>
                </a:solidFill>
              </a:rPr>
              <a:t>predicate</a:t>
            </a:r>
            <a:r>
              <a:rPr lang="en-US" sz="5400" smtClean="0"/>
              <a:t> is always the verb or verbs that links up with the subject. </a:t>
            </a:r>
          </a:p>
        </p:txBody>
      </p:sp>
      <p:pic>
        <p:nvPicPr>
          <p:cNvPr id="12292" name="Picture 4" descr="contact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0200" y="4343400"/>
            <a:ext cx="217805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ngrat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AutoShape 2"/>
          <p:cNvSpPr>
            <a:spLocks noGrp="1" noChangeArrowheads="1"/>
          </p:cNvSpPr>
          <p:nvPr>
            <p:ph type="title"/>
          </p:nvPr>
        </p:nvSpPr>
        <p:spPr>
          <a:xfrm>
            <a:off x="762000" y="914400"/>
            <a:ext cx="8763000" cy="1143000"/>
          </a:xfrm>
        </p:spPr>
        <p:txBody>
          <a:bodyPr/>
          <a:lstStyle/>
          <a:p>
            <a:pPr eaLnBrk="1" hangingPunct="1"/>
            <a:r>
              <a:rPr lang="en-US" sz="6600" smtClean="0"/>
              <a:t>Simple Predicate</a:t>
            </a:r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762000" y="2438400"/>
            <a:ext cx="7772400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400"/>
              <a:t>A piece of chocolate candy </a:t>
            </a:r>
            <a:r>
              <a:rPr lang="en-US" sz="4400" b="1" u="sng">
                <a:solidFill>
                  <a:schemeClr val="folHlink"/>
                </a:solidFill>
              </a:rPr>
              <a:t>would taste</a:t>
            </a:r>
            <a:r>
              <a:rPr lang="en-US" sz="4400" b="1">
                <a:solidFill>
                  <a:schemeClr val="folHlink"/>
                </a:solidFill>
              </a:rPr>
              <a:t> great.</a:t>
            </a:r>
            <a:r>
              <a:rPr lang="en-US" sz="4400"/>
              <a:t> </a:t>
            </a:r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762000" y="4038600"/>
            <a:ext cx="8001000" cy="22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/>
              <a:t>The simple predicate is ``</a:t>
            </a:r>
            <a:r>
              <a:rPr lang="en-US" sz="4000" b="1" u="sng">
                <a:solidFill>
                  <a:schemeClr val="folHlink"/>
                </a:solidFill>
              </a:rPr>
              <a:t>would taste</a:t>
            </a:r>
            <a:r>
              <a:rPr lang="en-US" sz="4000"/>
              <a:t>'' -- in other words, </a:t>
            </a:r>
          </a:p>
          <a:p>
            <a:pPr>
              <a:spcBef>
                <a:spcPct val="50000"/>
              </a:spcBef>
            </a:pPr>
            <a:r>
              <a:rPr lang="en-US" sz="4000"/>
              <a:t>the verb of the sentence.</a:t>
            </a:r>
            <a:r>
              <a:rPr lang="en-US"/>
              <a:t> </a:t>
            </a:r>
          </a:p>
        </p:txBody>
      </p:sp>
      <p:pic>
        <p:nvPicPr>
          <p:cNvPr id="13317" name="Picture 5" descr="candyeati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0" y="4648200"/>
            <a:ext cx="2019300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i_mhapp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AutoShape 2"/>
          <p:cNvSpPr>
            <a:spLocks noGrp="1" noChangeArrowheads="1"/>
          </p:cNvSpPr>
          <p:nvPr>
            <p:ph type="title"/>
          </p:nvPr>
        </p:nvSpPr>
        <p:spPr>
          <a:xfrm>
            <a:off x="533400" y="990600"/>
            <a:ext cx="8610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smtClean="0"/>
              <a:t>Can you find the </a:t>
            </a:r>
            <a:r>
              <a:rPr lang="en-US" sz="4000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simple predicate</a:t>
            </a:r>
            <a:r>
              <a:rPr lang="en-US" sz="4000" smtClean="0"/>
              <a:t> in each sentence below?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33400" indent="-533400" eaLnBrk="1" hangingPunct="1">
              <a:buSzTx/>
              <a:buFont typeface="Wingdings" pitchFamily="2" charset="2"/>
              <a:buAutoNum type="arabicPeriod"/>
            </a:pPr>
            <a:r>
              <a:rPr lang="en-US" sz="4000" smtClean="0"/>
              <a:t>My little brother broke his finger.</a:t>
            </a:r>
          </a:p>
          <a:p>
            <a:pPr marL="533400" indent="-533400" eaLnBrk="1" hangingPunct="1">
              <a:buSzTx/>
              <a:buFont typeface="Wingdings" pitchFamily="2" charset="2"/>
              <a:buAutoNum type="arabicPeriod"/>
            </a:pPr>
            <a:r>
              <a:rPr lang="en-US" sz="4000" smtClean="0"/>
              <a:t>His Uncle Bob asked for directions.</a:t>
            </a:r>
          </a:p>
          <a:p>
            <a:pPr marL="533400" indent="-533400" eaLnBrk="1" hangingPunct="1">
              <a:buSzTx/>
              <a:buFont typeface="Wingdings" pitchFamily="2" charset="2"/>
              <a:buAutoNum type="arabicPeriod"/>
            </a:pPr>
            <a:r>
              <a:rPr lang="en-US" sz="4000" smtClean="0"/>
              <a:t>Those soldiers carried guns.</a:t>
            </a:r>
          </a:p>
          <a:p>
            <a:pPr marL="533400" indent="-533400" eaLnBrk="1" hangingPunct="1">
              <a:buSzTx/>
              <a:buFont typeface="Wingdings" pitchFamily="2" charset="2"/>
              <a:buAutoNum type="arabicPeriod"/>
            </a:pPr>
            <a:r>
              <a:rPr lang="en-US" sz="4000" smtClean="0"/>
              <a:t>Our babysitter arrived late.</a:t>
            </a:r>
          </a:p>
        </p:txBody>
      </p:sp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AutoShape 2"/>
          <p:cNvSpPr>
            <a:spLocks noGrp="1" noChangeArrowheads="1"/>
          </p:cNvSpPr>
          <p:nvPr>
            <p:ph type="title"/>
          </p:nvPr>
        </p:nvSpPr>
        <p:spPr>
          <a:xfrm>
            <a:off x="533400" y="990600"/>
            <a:ext cx="8610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smtClean="0"/>
              <a:t>Can you find the </a:t>
            </a:r>
            <a:r>
              <a:rPr lang="en-US" sz="4000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simple predicate</a:t>
            </a:r>
            <a:r>
              <a:rPr lang="en-US" sz="4000" smtClean="0"/>
              <a:t> in each sentence below?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33400" indent="-533400" eaLnBrk="1" hangingPunct="1">
              <a:buSzTx/>
              <a:buFont typeface="Wingdings" pitchFamily="2" charset="2"/>
              <a:buAutoNum type="arabicPeriod"/>
            </a:pPr>
            <a:r>
              <a:rPr lang="en-US" sz="4000" smtClean="0"/>
              <a:t>My little brother </a:t>
            </a:r>
            <a:r>
              <a:rPr lang="en-US" sz="4000" b="1" u="sng" smtClean="0">
                <a:solidFill>
                  <a:schemeClr val="folHlink"/>
                </a:solidFill>
              </a:rPr>
              <a:t>broke</a:t>
            </a:r>
            <a:r>
              <a:rPr lang="en-US" sz="4000" b="1" smtClean="0">
                <a:solidFill>
                  <a:schemeClr val="folHlink"/>
                </a:solidFill>
              </a:rPr>
              <a:t> </a:t>
            </a:r>
            <a:r>
              <a:rPr lang="en-US" sz="4000" smtClean="0"/>
              <a:t>his finger.</a:t>
            </a:r>
          </a:p>
          <a:p>
            <a:pPr marL="533400" indent="-533400" eaLnBrk="1" hangingPunct="1">
              <a:buSzTx/>
              <a:buFont typeface="Wingdings" pitchFamily="2" charset="2"/>
              <a:buAutoNum type="arabicPeriod"/>
            </a:pPr>
            <a:r>
              <a:rPr lang="en-US" sz="4000" smtClean="0"/>
              <a:t>His Uncle Bob </a:t>
            </a:r>
            <a:r>
              <a:rPr lang="en-US" sz="4000" b="1" u="sng" smtClean="0">
                <a:solidFill>
                  <a:schemeClr val="folHlink"/>
                </a:solidFill>
              </a:rPr>
              <a:t>asked</a:t>
            </a:r>
            <a:r>
              <a:rPr lang="en-US" sz="4000" b="1" smtClean="0">
                <a:solidFill>
                  <a:schemeClr val="folHlink"/>
                </a:solidFill>
              </a:rPr>
              <a:t> </a:t>
            </a:r>
            <a:r>
              <a:rPr lang="en-US" sz="4000" smtClean="0"/>
              <a:t>for directions.</a:t>
            </a:r>
          </a:p>
          <a:p>
            <a:pPr marL="533400" indent="-533400" eaLnBrk="1" hangingPunct="1">
              <a:buSzTx/>
              <a:buFont typeface="Wingdings" pitchFamily="2" charset="2"/>
              <a:buAutoNum type="arabicPeriod"/>
            </a:pPr>
            <a:r>
              <a:rPr lang="en-US" sz="4000" smtClean="0"/>
              <a:t>Those soldiers </a:t>
            </a:r>
            <a:r>
              <a:rPr lang="en-US" sz="4000" b="1" u="sng" smtClean="0">
                <a:solidFill>
                  <a:schemeClr val="folHlink"/>
                </a:solidFill>
              </a:rPr>
              <a:t>carried</a:t>
            </a:r>
            <a:r>
              <a:rPr lang="en-US" sz="4000" b="1" smtClean="0">
                <a:solidFill>
                  <a:schemeClr val="folHlink"/>
                </a:solidFill>
              </a:rPr>
              <a:t> </a:t>
            </a:r>
            <a:r>
              <a:rPr lang="en-US" sz="4000" smtClean="0"/>
              <a:t>guns.</a:t>
            </a:r>
          </a:p>
          <a:p>
            <a:pPr marL="533400" indent="-533400" eaLnBrk="1" hangingPunct="1">
              <a:buSzTx/>
              <a:buFont typeface="Wingdings" pitchFamily="2" charset="2"/>
              <a:buAutoNum type="arabicPeriod"/>
            </a:pPr>
            <a:r>
              <a:rPr lang="en-US" sz="4000" smtClean="0"/>
              <a:t>Our babysitter </a:t>
            </a:r>
            <a:r>
              <a:rPr lang="en-US" sz="4000" b="1" u="sng" smtClean="0">
                <a:solidFill>
                  <a:schemeClr val="folHlink"/>
                </a:solidFill>
              </a:rPr>
              <a:t>arrived</a:t>
            </a:r>
            <a:r>
              <a:rPr lang="en-US" sz="4000" b="1" smtClean="0">
                <a:solidFill>
                  <a:schemeClr val="folHlink"/>
                </a:solidFill>
              </a:rPr>
              <a:t> </a:t>
            </a:r>
            <a:r>
              <a:rPr lang="en-US" sz="4000" smtClean="0"/>
              <a:t>late.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AutoShape 2"/>
          <p:cNvSpPr>
            <a:spLocks noGrp="1" noChangeArrowheads="1"/>
          </p:cNvSpPr>
          <p:nvPr>
            <p:ph type="title"/>
          </p:nvPr>
        </p:nvSpPr>
        <p:spPr>
          <a:xfrm>
            <a:off x="762000" y="914400"/>
            <a:ext cx="8763000" cy="1143000"/>
          </a:xfrm>
        </p:spPr>
        <p:txBody>
          <a:bodyPr/>
          <a:lstStyle/>
          <a:p>
            <a:pPr eaLnBrk="1" hangingPunct="1"/>
            <a:r>
              <a:rPr lang="en-US" sz="6600" smtClean="0"/>
              <a:t>Compound Subject</a:t>
            </a:r>
          </a:p>
        </p:txBody>
      </p:sp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762000" y="2438400"/>
            <a:ext cx="7772400" cy="344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400"/>
              <a:t>A sentence may have a </a:t>
            </a:r>
            <a:r>
              <a:rPr lang="en-US" sz="4400" b="1">
                <a:solidFill>
                  <a:schemeClr val="bg2"/>
                </a:solidFill>
              </a:rPr>
              <a:t>compound subject</a:t>
            </a:r>
            <a:r>
              <a:rPr lang="en-US" sz="4400"/>
              <a:t> -- a simple subject made up of more than one noun or pronoun.</a:t>
            </a:r>
          </a:p>
        </p:txBody>
      </p:sp>
      <p:sp>
        <p:nvSpPr>
          <p:cNvPr id="21508" name="Text Box 11"/>
          <p:cNvSpPr txBox="1">
            <a:spLocks noChangeArrowheads="1"/>
          </p:cNvSpPr>
          <p:nvPr/>
        </p:nvSpPr>
        <p:spPr bwMode="auto">
          <a:xfrm>
            <a:off x="5638800" y="5334000"/>
            <a:ext cx="6858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800" b="1"/>
              <a:t>No Doubt</a:t>
            </a:r>
          </a:p>
        </p:txBody>
      </p:sp>
      <p:sp>
        <p:nvSpPr>
          <p:cNvPr id="21509" name="Text Box 13"/>
          <p:cNvSpPr txBox="1">
            <a:spLocks noChangeArrowheads="1"/>
          </p:cNvSpPr>
          <p:nvPr/>
        </p:nvSpPr>
        <p:spPr bwMode="auto">
          <a:xfrm>
            <a:off x="7924800" y="2743200"/>
            <a:ext cx="6096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800" b="1">
                <a:latin typeface="Chiller" pitchFamily="82" charset="0"/>
              </a:rPr>
              <a:t>ACDC</a:t>
            </a:r>
          </a:p>
        </p:txBody>
      </p:sp>
      <p:grpSp>
        <p:nvGrpSpPr>
          <p:cNvPr id="21510" name="Group 21"/>
          <p:cNvGrpSpPr>
            <a:grpSpLocks/>
          </p:cNvGrpSpPr>
          <p:nvPr/>
        </p:nvGrpSpPr>
        <p:grpSpPr bwMode="auto">
          <a:xfrm>
            <a:off x="4533900" y="2667000"/>
            <a:ext cx="4152900" cy="3962400"/>
            <a:chOff x="2856" y="1680"/>
            <a:chExt cx="2616" cy="2496"/>
          </a:xfrm>
        </p:grpSpPr>
        <p:sp>
          <p:nvSpPr>
            <p:cNvPr id="21511" name="Rectangle 12"/>
            <p:cNvSpPr>
              <a:spLocks noChangeArrowheads="1"/>
            </p:cNvSpPr>
            <p:nvPr/>
          </p:nvSpPr>
          <p:spPr bwMode="auto">
            <a:xfrm>
              <a:off x="4896" y="1680"/>
              <a:ext cx="576" cy="720"/>
            </a:xfrm>
            <a:prstGeom prst="rect">
              <a:avLst/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12" name="Rectangle 10"/>
            <p:cNvSpPr>
              <a:spLocks noChangeArrowheads="1"/>
            </p:cNvSpPr>
            <p:nvPr/>
          </p:nvSpPr>
          <p:spPr bwMode="auto">
            <a:xfrm>
              <a:off x="3504" y="3312"/>
              <a:ext cx="624" cy="864"/>
            </a:xfrm>
            <a:prstGeom prst="rect">
              <a:avLst/>
            </a:prstGeom>
            <a:gradFill rotWithShape="1">
              <a:gsLst>
                <a:gs pos="0">
                  <a:srgbClr val="6666FF"/>
                </a:gs>
                <a:gs pos="100000">
                  <a:srgbClr val="9999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21513" name="Picture 7" descr="pennants1"/>
            <p:cNvPicPr>
              <a:picLocks noChangeAspect="1" noChangeArrowheads="1"/>
            </p:cNvPicPr>
            <p:nvPr/>
          </p:nvPicPr>
          <p:blipFill>
            <a:blip r:embed="rId2" cstate="print">
              <a:lum bright="-6000" contrast="6000"/>
            </a:blip>
            <a:srcRect/>
            <a:stretch>
              <a:fillRect/>
            </a:stretch>
          </p:blipFill>
          <p:spPr bwMode="auto">
            <a:xfrm>
              <a:off x="4512" y="2976"/>
              <a:ext cx="900" cy="6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14" name="Picture 8" descr="guitar-electric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896" y="1824"/>
              <a:ext cx="513" cy="5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15" name="Picture 9" descr="rock-female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694" y="3504"/>
              <a:ext cx="338" cy="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16" name="Picture 18" descr="frame3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368" y="3696"/>
              <a:ext cx="648" cy="4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17" name="Picture 14" descr="family2"/>
            <p:cNvPicPr>
              <a:picLocks noChangeAspect="1" noChangeArrowheads="1"/>
            </p:cNvPicPr>
            <p:nvPr/>
          </p:nvPicPr>
          <p:blipFill>
            <a:blip r:embed="rId6" cstate="print">
              <a:lum contrast="6000"/>
            </a:blip>
            <a:srcRect/>
            <a:stretch>
              <a:fillRect/>
            </a:stretch>
          </p:blipFill>
          <p:spPr bwMode="auto">
            <a:xfrm>
              <a:off x="4512" y="3792"/>
              <a:ext cx="384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18" name="Picture 19" descr="frame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2856" y="3408"/>
              <a:ext cx="408" cy="4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19" name="Picture 20" descr="cutekid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2928" y="3456"/>
              <a:ext cx="23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AutoShape 2"/>
          <p:cNvSpPr>
            <a:spLocks noGrp="1" noChangeArrowheads="1"/>
          </p:cNvSpPr>
          <p:nvPr>
            <p:ph type="title"/>
          </p:nvPr>
        </p:nvSpPr>
        <p:spPr>
          <a:xfrm>
            <a:off x="152400" y="762000"/>
            <a:ext cx="9144000" cy="1143000"/>
          </a:xfrm>
        </p:spPr>
        <p:txBody>
          <a:bodyPr/>
          <a:lstStyle/>
          <a:p>
            <a:pPr algn="ctr" eaLnBrk="1" hangingPunct="1"/>
            <a:r>
              <a:rPr lang="en-US" sz="4000" smtClean="0"/>
              <a:t>Every complete sentence contains two parts: a </a:t>
            </a:r>
            <a:r>
              <a:rPr lang="en-US" sz="4000" smtClean="0">
                <a:solidFill>
                  <a:schemeClr val="bg2"/>
                </a:solidFill>
              </a:rPr>
              <a:t>subject</a:t>
            </a:r>
            <a:r>
              <a:rPr lang="en-US" sz="4000" smtClean="0"/>
              <a:t> and a </a:t>
            </a:r>
            <a:r>
              <a:rPr lang="en-US" sz="4000" smtClean="0">
                <a:solidFill>
                  <a:schemeClr val="folHlink"/>
                </a:solidFill>
              </a:rPr>
              <a:t>predicate</a:t>
            </a:r>
            <a:r>
              <a:rPr lang="en-US" sz="4000" smtClean="0"/>
              <a:t>.</a:t>
            </a:r>
            <a:r>
              <a:rPr lang="en-US" sz="3200" smtClean="0"/>
              <a:t> 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sz="4000" smtClean="0"/>
              <a:t>The </a:t>
            </a:r>
            <a:r>
              <a:rPr lang="en-US" sz="4000" b="1" smtClean="0">
                <a:solidFill>
                  <a:schemeClr val="bg2"/>
                </a:solidFill>
              </a:rPr>
              <a:t>subject</a:t>
            </a:r>
            <a:r>
              <a:rPr lang="en-US" sz="4000" smtClean="0"/>
              <a:t> is what (or whom) the sentence is about, while the </a:t>
            </a:r>
            <a:r>
              <a:rPr lang="en-US" sz="4000" b="1" smtClean="0">
                <a:solidFill>
                  <a:schemeClr val="folHlink"/>
                </a:solidFill>
              </a:rPr>
              <a:t>predicate</a:t>
            </a:r>
            <a:r>
              <a:rPr lang="en-US" sz="4000" smtClean="0"/>
              <a:t> tells something about the subject.</a:t>
            </a:r>
            <a:r>
              <a:rPr lang="en-US" smtClean="0"/>
              <a:t> </a:t>
            </a:r>
          </a:p>
        </p:txBody>
      </p:sp>
      <p:pic>
        <p:nvPicPr>
          <p:cNvPr id="4100" name="Picture 6" descr="hat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00800" y="4419600"/>
            <a:ext cx="2133600" cy="206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AutoShape 2"/>
          <p:cNvSpPr>
            <a:spLocks noGrp="1" noChangeArrowheads="1"/>
          </p:cNvSpPr>
          <p:nvPr>
            <p:ph type="title"/>
          </p:nvPr>
        </p:nvSpPr>
        <p:spPr>
          <a:xfrm>
            <a:off x="762000" y="914400"/>
            <a:ext cx="8763000" cy="1143000"/>
          </a:xfrm>
        </p:spPr>
        <p:txBody>
          <a:bodyPr/>
          <a:lstStyle/>
          <a:p>
            <a:pPr eaLnBrk="1" hangingPunct="1"/>
            <a:r>
              <a:rPr lang="en-US" sz="4400" smtClean="0"/>
              <a:t>Can you find the compound subjects?</a:t>
            </a:r>
          </a:p>
        </p:txBody>
      </p:sp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685800" y="2362200"/>
            <a:ext cx="39624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/>
              <a:t>Team pennants, rock posters and family photographs covered the boy's bedroom walls.</a:t>
            </a:r>
            <a:r>
              <a:rPr lang="en-US" sz="4400"/>
              <a:t> </a:t>
            </a:r>
          </a:p>
        </p:txBody>
      </p:sp>
      <p:pic>
        <p:nvPicPr>
          <p:cNvPr id="22532" name="Picture 4" descr="bedroom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9600" y="3879850"/>
            <a:ext cx="4400550" cy="297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3" name="Rectangle 6"/>
          <p:cNvSpPr>
            <a:spLocks noChangeArrowheads="1"/>
          </p:cNvSpPr>
          <p:nvPr/>
        </p:nvSpPr>
        <p:spPr bwMode="auto">
          <a:xfrm>
            <a:off x="8382000" y="4876800"/>
            <a:ext cx="369888" cy="373063"/>
          </a:xfrm>
          <a:prstGeom prst="rect">
            <a:avLst/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2534" name="Rectangle 7"/>
          <p:cNvSpPr>
            <a:spLocks noChangeArrowheads="1"/>
          </p:cNvSpPr>
          <p:nvPr/>
        </p:nvSpPr>
        <p:spPr bwMode="auto">
          <a:xfrm>
            <a:off x="7350125" y="4505325"/>
            <a:ext cx="398463" cy="447675"/>
          </a:xfrm>
          <a:prstGeom prst="rect">
            <a:avLst/>
          </a:prstGeom>
          <a:gradFill rotWithShape="1">
            <a:gsLst>
              <a:gs pos="0">
                <a:srgbClr val="6666FF"/>
              </a:gs>
              <a:gs pos="100000">
                <a:srgbClr val="9999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22535" name="Picture 8" descr="pennants1"/>
          <p:cNvPicPr>
            <a:picLocks noChangeAspect="1" noChangeArrowheads="1"/>
          </p:cNvPicPr>
          <p:nvPr/>
        </p:nvPicPr>
        <p:blipFill>
          <a:blip r:embed="rId3" cstate="print">
            <a:lum bright="-6000" contrast="6000"/>
          </a:blip>
          <a:srcRect/>
          <a:stretch>
            <a:fillRect/>
          </a:stretch>
        </p:blipFill>
        <p:spPr bwMode="auto">
          <a:xfrm>
            <a:off x="7994650" y="4330700"/>
            <a:ext cx="577850" cy="35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6" name="Picture 9" descr="guitar-electric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58200" y="4953000"/>
            <a:ext cx="330200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7" name="Picture 10" descr="rock-femal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70775" y="4603750"/>
            <a:ext cx="21748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8" name="Picture 11" descr="frame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02575" y="4703763"/>
            <a:ext cx="415925" cy="23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9" name="Picture 12" descr="family2"/>
          <p:cNvPicPr>
            <a:picLocks noChangeAspect="1" noChangeArrowheads="1"/>
          </p:cNvPicPr>
          <p:nvPr/>
        </p:nvPicPr>
        <p:blipFill>
          <a:blip r:embed="rId7" cstate="print">
            <a:lum contrast="6000"/>
          </a:blip>
          <a:srcRect/>
          <a:stretch>
            <a:fillRect/>
          </a:stretch>
        </p:blipFill>
        <p:spPr bwMode="auto">
          <a:xfrm>
            <a:off x="7994650" y="4752975"/>
            <a:ext cx="246063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0" name="Picture 13" descr="frame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934200" y="4554538"/>
            <a:ext cx="261938" cy="22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1" name="Picture 14" descr="cutekid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980238" y="4579938"/>
            <a:ext cx="147637" cy="14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  <p:bldP spid="16387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AutoShape 2"/>
          <p:cNvSpPr>
            <a:spLocks noGrp="1" noChangeArrowheads="1"/>
          </p:cNvSpPr>
          <p:nvPr>
            <p:ph type="title"/>
          </p:nvPr>
        </p:nvSpPr>
        <p:spPr>
          <a:xfrm>
            <a:off x="762000" y="914400"/>
            <a:ext cx="8763000" cy="1143000"/>
          </a:xfrm>
        </p:spPr>
        <p:txBody>
          <a:bodyPr/>
          <a:lstStyle/>
          <a:p>
            <a:pPr eaLnBrk="1" hangingPunct="1"/>
            <a:r>
              <a:rPr lang="en-US" sz="4400" smtClean="0"/>
              <a:t>Can you find the compound subjects?</a:t>
            </a:r>
          </a:p>
        </p:txBody>
      </p:sp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685800" y="2362200"/>
            <a:ext cx="40386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/>
              <a:t>Team </a:t>
            </a:r>
            <a:r>
              <a:rPr lang="en-US" sz="4000" b="1" u="sng">
                <a:solidFill>
                  <a:schemeClr val="bg2"/>
                </a:solidFill>
              </a:rPr>
              <a:t>pennants</a:t>
            </a:r>
            <a:r>
              <a:rPr lang="en-US" sz="4000"/>
              <a:t>, rock </a:t>
            </a:r>
            <a:r>
              <a:rPr lang="en-US" sz="4000" b="1" u="sng">
                <a:solidFill>
                  <a:schemeClr val="bg2"/>
                </a:solidFill>
              </a:rPr>
              <a:t>posters</a:t>
            </a:r>
            <a:r>
              <a:rPr lang="en-US" sz="4000"/>
              <a:t> and family </a:t>
            </a:r>
            <a:r>
              <a:rPr lang="en-US" sz="4000" b="1" u="sng">
                <a:solidFill>
                  <a:schemeClr val="bg2"/>
                </a:solidFill>
              </a:rPr>
              <a:t>photographs</a:t>
            </a:r>
            <a:r>
              <a:rPr lang="en-US" sz="4000"/>
              <a:t> covered the boy's bedroom walls.</a:t>
            </a:r>
            <a:r>
              <a:rPr lang="en-US" sz="4400"/>
              <a:t> </a:t>
            </a:r>
          </a:p>
        </p:txBody>
      </p:sp>
      <p:pic>
        <p:nvPicPr>
          <p:cNvPr id="23556" name="Picture 4" descr="bedroom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9600" y="3879850"/>
            <a:ext cx="4400550" cy="297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8382000" y="4876800"/>
            <a:ext cx="369888" cy="373063"/>
          </a:xfrm>
          <a:prstGeom prst="rect">
            <a:avLst/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558" name="Rectangle 6"/>
          <p:cNvSpPr>
            <a:spLocks noChangeArrowheads="1"/>
          </p:cNvSpPr>
          <p:nvPr/>
        </p:nvSpPr>
        <p:spPr bwMode="auto">
          <a:xfrm>
            <a:off x="7350125" y="4505325"/>
            <a:ext cx="398463" cy="447675"/>
          </a:xfrm>
          <a:prstGeom prst="rect">
            <a:avLst/>
          </a:prstGeom>
          <a:gradFill rotWithShape="1">
            <a:gsLst>
              <a:gs pos="0">
                <a:srgbClr val="6666FF"/>
              </a:gs>
              <a:gs pos="100000">
                <a:srgbClr val="9999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23559" name="Picture 7" descr="pennants1"/>
          <p:cNvPicPr>
            <a:picLocks noChangeAspect="1" noChangeArrowheads="1"/>
          </p:cNvPicPr>
          <p:nvPr/>
        </p:nvPicPr>
        <p:blipFill>
          <a:blip r:embed="rId3" cstate="print">
            <a:lum bright="-6000" contrast="6000"/>
          </a:blip>
          <a:srcRect/>
          <a:stretch>
            <a:fillRect/>
          </a:stretch>
        </p:blipFill>
        <p:spPr bwMode="auto">
          <a:xfrm>
            <a:off x="7994650" y="4330700"/>
            <a:ext cx="577850" cy="35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0" name="Picture 8" descr="guitar-electric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58200" y="4953000"/>
            <a:ext cx="330200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1" name="Picture 9" descr="rock-femal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70775" y="4603750"/>
            <a:ext cx="21748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2" name="Picture 10" descr="frame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02575" y="4703763"/>
            <a:ext cx="415925" cy="23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3" name="Picture 11" descr="family2"/>
          <p:cNvPicPr>
            <a:picLocks noChangeAspect="1" noChangeArrowheads="1"/>
          </p:cNvPicPr>
          <p:nvPr/>
        </p:nvPicPr>
        <p:blipFill>
          <a:blip r:embed="rId7" cstate="print">
            <a:lum contrast="6000"/>
          </a:blip>
          <a:srcRect/>
          <a:stretch>
            <a:fillRect/>
          </a:stretch>
        </p:blipFill>
        <p:spPr bwMode="auto">
          <a:xfrm>
            <a:off x="7994650" y="4752975"/>
            <a:ext cx="246063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4" name="Picture 12" descr="frame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934200" y="4554538"/>
            <a:ext cx="261938" cy="22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5" name="Picture 13" descr="cutekid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980238" y="4579938"/>
            <a:ext cx="147637" cy="14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AutoShape 2"/>
          <p:cNvSpPr>
            <a:spLocks noGrp="1" noChangeArrowheads="1"/>
          </p:cNvSpPr>
          <p:nvPr>
            <p:ph type="title"/>
          </p:nvPr>
        </p:nvSpPr>
        <p:spPr>
          <a:xfrm>
            <a:off x="762000" y="914400"/>
            <a:ext cx="8763000" cy="1143000"/>
          </a:xfrm>
        </p:spPr>
        <p:txBody>
          <a:bodyPr/>
          <a:lstStyle/>
          <a:p>
            <a:pPr eaLnBrk="1" hangingPunct="1"/>
            <a:r>
              <a:rPr lang="en-US" sz="4400" smtClean="0"/>
              <a:t>Can you find the compound subjects?</a:t>
            </a:r>
          </a:p>
        </p:txBody>
      </p:sp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762000" y="2438400"/>
            <a:ext cx="7772400" cy="277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400"/>
              <a:t>Her uncle and she walked slowly through the art gallery and admired the beautiful pictures exhibited there. </a:t>
            </a:r>
          </a:p>
        </p:txBody>
      </p:sp>
      <p:pic>
        <p:nvPicPr>
          <p:cNvPr id="24580" name="Picture 4" descr="artgaller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05600" y="4767263"/>
            <a:ext cx="2243138" cy="2243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AutoShape 2"/>
          <p:cNvSpPr>
            <a:spLocks noGrp="1" noChangeArrowheads="1"/>
          </p:cNvSpPr>
          <p:nvPr>
            <p:ph type="title"/>
          </p:nvPr>
        </p:nvSpPr>
        <p:spPr>
          <a:xfrm>
            <a:off x="762000" y="914400"/>
            <a:ext cx="8763000" cy="1143000"/>
          </a:xfrm>
        </p:spPr>
        <p:txBody>
          <a:bodyPr/>
          <a:lstStyle/>
          <a:p>
            <a:pPr eaLnBrk="1" hangingPunct="1"/>
            <a:r>
              <a:rPr lang="en-US" sz="4400" smtClean="0"/>
              <a:t>Can you find the compound subjects?</a:t>
            </a:r>
          </a:p>
        </p:txBody>
      </p:sp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762000" y="2438400"/>
            <a:ext cx="7772400" cy="277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400"/>
              <a:t>Her </a:t>
            </a:r>
            <a:r>
              <a:rPr lang="en-US" sz="4400" b="1" u="sng">
                <a:solidFill>
                  <a:schemeClr val="bg2"/>
                </a:solidFill>
              </a:rPr>
              <a:t>uncle</a:t>
            </a:r>
            <a:r>
              <a:rPr lang="en-US" sz="4400"/>
              <a:t> and </a:t>
            </a:r>
            <a:r>
              <a:rPr lang="en-US" sz="4400" b="1" u="sng">
                <a:solidFill>
                  <a:schemeClr val="bg2"/>
                </a:solidFill>
              </a:rPr>
              <a:t>she</a:t>
            </a:r>
            <a:r>
              <a:rPr lang="en-US" sz="4400"/>
              <a:t> walked slowly through the art gallery and admired the beautiful pictures exhibited there. </a:t>
            </a:r>
          </a:p>
        </p:txBody>
      </p:sp>
      <p:pic>
        <p:nvPicPr>
          <p:cNvPr id="25604" name="Picture 4" descr="artgaller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05600" y="4767263"/>
            <a:ext cx="2243138" cy="2243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AutoShape 2"/>
          <p:cNvSpPr>
            <a:spLocks noGrp="1" noChangeArrowheads="1"/>
          </p:cNvSpPr>
          <p:nvPr>
            <p:ph type="title"/>
          </p:nvPr>
        </p:nvSpPr>
        <p:spPr>
          <a:xfrm>
            <a:off x="762000" y="914400"/>
            <a:ext cx="86868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smtClean="0"/>
              <a:t>Can you find the </a:t>
            </a:r>
            <a:r>
              <a:rPr lang="en-US" sz="4000" smtClean="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compound subject</a:t>
            </a:r>
            <a:r>
              <a:rPr lang="en-US" sz="4000" smtClean="0"/>
              <a:t> in each sentence below?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33400" indent="-533400" eaLnBrk="1" hangingPunct="1">
              <a:buSzTx/>
              <a:buFont typeface="Wingdings" pitchFamily="2" charset="2"/>
              <a:buAutoNum type="arabicPeriod"/>
            </a:pPr>
            <a:r>
              <a:rPr lang="en-US" sz="3200" smtClean="0"/>
              <a:t>My little brother and my cousin broke their fingers.</a:t>
            </a:r>
          </a:p>
          <a:p>
            <a:pPr marL="533400" indent="-533400" eaLnBrk="1" hangingPunct="1">
              <a:buSzTx/>
              <a:buFont typeface="Wingdings" pitchFamily="2" charset="2"/>
              <a:buAutoNum type="arabicPeriod"/>
            </a:pPr>
            <a:r>
              <a:rPr lang="en-US" sz="3200" smtClean="0"/>
              <a:t>His Uncle Bob and Aunt Betty asked for directions.</a:t>
            </a:r>
          </a:p>
          <a:p>
            <a:pPr marL="533400" indent="-533400" eaLnBrk="1" hangingPunct="1">
              <a:buSzTx/>
              <a:buFont typeface="Wingdings" pitchFamily="2" charset="2"/>
              <a:buAutoNum type="arabicPeriod"/>
            </a:pPr>
            <a:r>
              <a:rPr lang="en-US" sz="3200" smtClean="0"/>
              <a:t>Those soldiers and agents carried guns.</a:t>
            </a:r>
          </a:p>
          <a:p>
            <a:pPr marL="533400" indent="-533400" eaLnBrk="1" hangingPunct="1">
              <a:buSzTx/>
              <a:buFont typeface="Wingdings" pitchFamily="2" charset="2"/>
              <a:buAutoNum type="arabicPeriod"/>
            </a:pPr>
            <a:r>
              <a:rPr lang="en-US" sz="3200" smtClean="0"/>
              <a:t>Our babysitter and her friend arrived late.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AutoShape 2"/>
          <p:cNvSpPr>
            <a:spLocks noGrp="1" noChangeArrowheads="1"/>
          </p:cNvSpPr>
          <p:nvPr>
            <p:ph type="title"/>
          </p:nvPr>
        </p:nvSpPr>
        <p:spPr>
          <a:xfrm>
            <a:off x="762000" y="914400"/>
            <a:ext cx="86868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smtClean="0"/>
              <a:t>Can you find the </a:t>
            </a:r>
            <a:r>
              <a:rPr lang="en-US" sz="4000" u="sng" smtClean="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compound subject</a:t>
            </a:r>
            <a:r>
              <a:rPr lang="en-US" sz="4000" smtClean="0"/>
              <a:t> in each sentence below?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33400" indent="-533400" eaLnBrk="1" hangingPunct="1">
              <a:buSzTx/>
              <a:buFont typeface="Wingdings" pitchFamily="2" charset="2"/>
              <a:buAutoNum type="arabicPeriod"/>
            </a:pPr>
            <a:r>
              <a:rPr lang="en-US" sz="3200" smtClean="0"/>
              <a:t>My little</a:t>
            </a:r>
            <a:r>
              <a:rPr lang="en-US" sz="3200" b="1" smtClean="0">
                <a:solidFill>
                  <a:schemeClr val="bg2"/>
                </a:solidFill>
              </a:rPr>
              <a:t> </a:t>
            </a:r>
            <a:r>
              <a:rPr lang="en-US" sz="3200" b="1" u="sng" smtClean="0">
                <a:solidFill>
                  <a:schemeClr val="bg2"/>
                </a:solidFill>
              </a:rPr>
              <a:t>brother</a:t>
            </a:r>
            <a:r>
              <a:rPr lang="en-US" sz="3200" b="1" smtClean="0">
                <a:solidFill>
                  <a:schemeClr val="bg2"/>
                </a:solidFill>
              </a:rPr>
              <a:t> </a:t>
            </a:r>
            <a:r>
              <a:rPr lang="en-US" sz="3200" smtClean="0"/>
              <a:t>and my</a:t>
            </a:r>
            <a:r>
              <a:rPr lang="en-US" sz="3200" b="1" smtClean="0">
                <a:solidFill>
                  <a:schemeClr val="bg2"/>
                </a:solidFill>
              </a:rPr>
              <a:t> </a:t>
            </a:r>
            <a:r>
              <a:rPr lang="en-US" sz="3200" b="1" u="sng" smtClean="0">
                <a:solidFill>
                  <a:schemeClr val="bg2"/>
                </a:solidFill>
              </a:rPr>
              <a:t>cousin</a:t>
            </a:r>
            <a:r>
              <a:rPr lang="en-US" sz="3200" smtClean="0"/>
              <a:t> broke their fingers.</a:t>
            </a:r>
          </a:p>
          <a:p>
            <a:pPr marL="533400" indent="-533400" eaLnBrk="1" hangingPunct="1">
              <a:buSzTx/>
              <a:buFont typeface="Wingdings" pitchFamily="2" charset="2"/>
              <a:buAutoNum type="arabicPeriod"/>
            </a:pPr>
            <a:r>
              <a:rPr lang="en-US" sz="3200" smtClean="0"/>
              <a:t>His </a:t>
            </a:r>
            <a:r>
              <a:rPr lang="en-US" sz="3200" b="1" u="sng" smtClean="0">
                <a:solidFill>
                  <a:schemeClr val="bg2"/>
                </a:solidFill>
              </a:rPr>
              <a:t>Uncle Bob</a:t>
            </a:r>
            <a:r>
              <a:rPr lang="en-US" sz="3200" b="1" smtClean="0">
                <a:solidFill>
                  <a:schemeClr val="bg2"/>
                </a:solidFill>
              </a:rPr>
              <a:t> </a:t>
            </a:r>
            <a:r>
              <a:rPr lang="en-US" sz="3200" smtClean="0"/>
              <a:t>and</a:t>
            </a:r>
            <a:r>
              <a:rPr lang="en-US" sz="3200" b="1" smtClean="0">
                <a:solidFill>
                  <a:schemeClr val="bg2"/>
                </a:solidFill>
              </a:rPr>
              <a:t> </a:t>
            </a:r>
            <a:r>
              <a:rPr lang="en-US" sz="3200" b="1" u="sng" smtClean="0">
                <a:solidFill>
                  <a:schemeClr val="bg2"/>
                </a:solidFill>
              </a:rPr>
              <a:t>Aunt Betty</a:t>
            </a:r>
            <a:r>
              <a:rPr lang="en-US" sz="3200" smtClean="0"/>
              <a:t> asked for directions.</a:t>
            </a:r>
          </a:p>
          <a:p>
            <a:pPr marL="533400" indent="-533400" eaLnBrk="1" hangingPunct="1">
              <a:buSzTx/>
              <a:buFont typeface="Wingdings" pitchFamily="2" charset="2"/>
              <a:buAutoNum type="arabicPeriod"/>
            </a:pPr>
            <a:r>
              <a:rPr lang="en-US" sz="3200" smtClean="0"/>
              <a:t>Those </a:t>
            </a:r>
            <a:r>
              <a:rPr lang="en-US" sz="3200" b="1" u="sng" smtClean="0">
                <a:solidFill>
                  <a:schemeClr val="bg2"/>
                </a:solidFill>
              </a:rPr>
              <a:t>soldiers</a:t>
            </a:r>
            <a:r>
              <a:rPr lang="en-US" sz="3200" b="1" smtClean="0">
                <a:solidFill>
                  <a:schemeClr val="bg2"/>
                </a:solidFill>
              </a:rPr>
              <a:t> </a:t>
            </a:r>
            <a:r>
              <a:rPr lang="en-US" sz="3200" smtClean="0"/>
              <a:t>and</a:t>
            </a:r>
            <a:r>
              <a:rPr lang="en-US" sz="3200" b="1" smtClean="0">
                <a:solidFill>
                  <a:schemeClr val="bg2"/>
                </a:solidFill>
              </a:rPr>
              <a:t> </a:t>
            </a:r>
            <a:r>
              <a:rPr lang="en-US" sz="3200" b="1" u="sng" smtClean="0">
                <a:solidFill>
                  <a:schemeClr val="bg2"/>
                </a:solidFill>
              </a:rPr>
              <a:t>agents</a:t>
            </a:r>
            <a:r>
              <a:rPr lang="en-US" sz="3200" smtClean="0"/>
              <a:t> carried guns.</a:t>
            </a:r>
          </a:p>
          <a:p>
            <a:pPr marL="533400" indent="-533400" eaLnBrk="1" hangingPunct="1">
              <a:buSzTx/>
              <a:buFont typeface="Wingdings" pitchFamily="2" charset="2"/>
              <a:buAutoNum type="arabicPeriod"/>
            </a:pPr>
            <a:r>
              <a:rPr lang="en-US" sz="3200" smtClean="0"/>
              <a:t>Our </a:t>
            </a:r>
            <a:r>
              <a:rPr lang="en-US" sz="3200" b="1" u="sng" smtClean="0">
                <a:solidFill>
                  <a:schemeClr val="bg2"/>
                </a:solidFill>
              </a:rPr>
              <a:t>babysitter</a:t>
            </a:r>
            <a:r>
              <a:rPr lang="en-US" sz="3200" b="1" smtClean="0">
                <a:solidFill>
                  <a:schemeClr val="bg2"/>
                </a:solidFill>
              </a:rPr>
              <a:t> </a:t>
            </a:r>
            <a:r>
              <a:rPr lang="en-US" sz="3200" smtClean="0"/>
              <a:t>and her</a:t>
            </a:r>
            <a:r>
              <a:rPr lang="en-US" sz="3200" b="1" smtClean="0">
                <a:solidFill>
                  <a:schemeClr val="bg2"/>
                </a:solidFill>
              </a:rPr>
              <a:t> </a:t>
            </a:r>
            <a:r>
              <a:rPr lang="en-US" sz="3200" b="1" u="sng" smtClean="0">
                <a:solidFill>
                  <a:schemeClr val="bg2"/>
                </a:solidFill>
              </a:rPr>
              <a:t>friend</a:t>
            </a:r>
            <a:r>
              <a:rPr lang="en-US" sz="3200" b="1" smtClean="0">
                <a:solidFill>
                  <a:schemeClr val="bg2"/>
                </a:solidFill>
              </a:rPr>
              <a:t> </a:t>
            </a:r>
            <a:r>
              <a:rPr lang="en-US" sz="3200" smtClean="0"/>
              <a:t>arrived late.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AutoShape 2"/>
          <p:cNvSpPr>
            <a:spLocks noGrp="1" noChangeArrowheads="1"/>
          </p:cNvSpPr>
          <p:nvPr>
            <p:ph type="title"/>
          </p:nvPr>
        </p:nvSpPr>
        <p:spPr>
          <a:xfrm>
            <a:off x="685800" y="914400"/>
            <a:ext cx="8763000" cy="1143000"/>
          </a:xfrm>
        </p:spPr>
        <p:txBody>
          <a:bodyPr/>
          <a:lstStyle/>
          <a:p>
            <a:pPr eaLnBrk="1" hangingPunct="1"/>
            <a:r>
              <a:rPr lang="en-US" sz="6000" smtClean="0"/>
              <a:t>Compound Predicate</a:t>
            </a:r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762000" y="2438400"/>
            <a:ext cx="777240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4000"/>
              <a:t>A </a:t>
            </a:r>
            <a:r>
              <a:rPr lang="en-US" sz="4000" b="1" u="sng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compound predicate</a:t>
            </a:r>
            <a:r>
              <a:rPr lang="en-US" sz="4000"/>
              <a:t>, is more than one verb relating to the same subject.</a:t>
            </a:r>
            <a:endParaRPr lang="en-US" sz="4400"/>
          </a:p>
        </p:txBody>
      </p:sp>
      <p:pic>
        <p:nvPicPr>
          <p:cNvPr id="28676" name="Picture 4" descr="cleani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2600" y="3505200"/>
            <a:ext cx="2732088" cy="296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AutoShape 2"/>
          <p:cNvSpPr>
            <a:spLocks noGrp="1" noChangeArrowheads="1"/>
          </p:cNvSpPr>
          <p:nvPr>
            <p:ph type="title"/>
          </p:nvPr>
        </p:nvSpPr>
        <p:spPr>
          <a:xfrm>
            <a:off x="762000" y="914400"/>
            <a:ext cx="8763000" cy="1143000"/>
          </a:xfrm>
        </p:spPr>
        <p:txBody>
          <a:bodyPr/>
          <a:lstStyle/>
          <a:p>
            <a:pPr eaLnBrk="1" hangingPunct="1"/>
            <a:r>
              <a:rPr lang="en-US" sz="4400" smtClean="0"/>
              <a:t>Can you find the compound predicate?</a:t>
            </a:r>
          </a:p>
        </p:txBody>
      </p:sp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762000" y="2438400"/>
            <a:ext cx="777240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800"/>
              <a:t>Mother mopped and scrubbed the kitchen floor.</a:t>
            </a:r>
            <a:endParaRPr lang="en-US" sz="5400"/>
          </a:p>
        </p:txBody>
      </p:sp>
      <p:pic>
        <p:nvPicPr>
          <p:cNvPr id="20484" name="Picture 4" descr="scrub"/>
          <p:cNvPicPr>
            <a:picLocks noChangeAspect="1" noChangeArrowheads="1"/>
          </p:cNvPicPr>
          <p:nvPr/>
        </p:nvPicPr>
        <p:blipFill>
          <a:blip r:embed="rId3" cstate="print">
            <a:lum bright="-18000" contrast="24000"/>
          </a:blip>
          <a:srcRect/>
          <a:stretch>
            <a:fillRect/>
          </a:stretch>
        </p:blipFill>
        <p:spPr bwMode="auto">
          <a:xfrm>
            <a:off x="3352800" y="4114800"/>
            <a:ext cx="2133600" cy="199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5" descr="cleani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00800" y="3276600"/>
            <a:ext cx="2451100" cy="265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Mes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AutoShape 2"/>
          <p:cNvSpPr>
            <a:spLocks noGrp="1" noChangeArrowheads="1"/>
          </p:cNvSpPr>
          <p:nvPr>
            <p:ph type="title"/>
          </p:nvPr>
        </p:nvSpPr>
        <p:spPr>
          <a:xfrm>
            <a:off x="762000" y="914400"/>
            <a:ext cx="8763000" cy="1143000"/>
          </a:xfrm>
        </p:spPr>
        <p:txBody>
          <a:bodyPr/>
          <a:lstStyle/>
          <a:p>
            <a:pPr eaLnBrk="1" hangingPunct="1"/>
            <a:r>
              <a:rPr lang="en-US" sz="4400" smtClean="0"/>
              <a:t>Can you find the compound predicate?</a:t>
            </a:r>
          </a:p>
        </p:txBody>
      </p:sp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762000" y="2438400"/>
            <a:ext cx="777240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800"/>
              <a:t>Mother </a:t>
            </a:r>
            <a:r>
              <a:rPr lang="en-US" sz="4800" b="1" u="sng">
                <a:solidFill>
                  <a:schemeClr val="folHlink"/>
                </a:solidFill>
              </a:rPr>
              <a:t>mopped</a:t>
            </a:r>
            <a:r>
              <a:rPr lang="en-US" sz="4800"/>
              <a:t> and </a:t>
            </a:r>
            <a:r>
              <a:rPr lang="en-US" sz="4800" b="1" u="sng">
                <a:solidFill>
                  <a:schemeClr val="folHlink"/>
                </a:solidFill>
              </a:rPr>
              <a:t>scrubbed</a:t>
            </a:r>
            <a:r>
              <a:rPr lang="en-US" sz="4800"/>
              <a:t> the kitchen floor.</a:t>
            </a:r>
            <a:endParaRPr lang="en-US" sz="5400"/>
          </a:p>
        </p:txBody>
      </p:sp>
      <p:pic>
        <p:nvPicPr>
          <p:cNvPr id="30724" name="Picture 4" descr="scrub"/>
          <p:cNvPicPr>
            <a:picLocks noChangeAspect="1" noChangeArrowheads="1"/>
          </p:cNvPicPr>
          <p:nvPr/>
        </p:nvPicPr>
        <p:blipFill>
          <a:blip r:embed="rId2" cstate="print">
            <a:lum bright="-18000" contrast="24000"/>
          </a:blip>
          <a:srcRect/>
          <a:stretch>
            <a:fillRect/>
          </a:stretch>
        </p:blipFill>
        <p:spPr bwMode="auto">
          <a:xfrm>
            <a:off x="3644900" y="4724400"/>
            <a:ext cx="2133600" cy="199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Picture 5" descr="cleani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92900" y="3886200"/>
            <a:ext cx="2451100" cy="265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AutoShape 2"/>
          <p:cNvSpPr>
            <a:spLocks noGrp="1" noChangeArrowheads="1"/>
          </p:cNvSpPr>
          <p:nvPr>
            <p:ph type="title"/>
          </p:nvPr>
        </p:nvSpPr>
        <p:spPr>
          <a:xfrm>
            <a:off x="762000" y="914400"/>
            <a:ext cx="83820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/>
              <a:t>Can you find the </a:t>
            </a:r>
            <a:r>
              <a:rPr lang="en-US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compound predicate</a:t>
            </a:r>
            <a:r>
              <a:rPr lang="en-US" smtClean="0"/>
              <a:t> in each sentence below?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2362200"/>
            <a:ext cx="8534400" cy="3724275"/>
          </a:xfrm>
        </p:spPr>
        <p:txBody>
          <a:bodyPr/>
          <a:lstStyle/>
          <a:p>
            <a:pPr marL="533400" indent="-533400" eaLnBrk="1" hangingPunct="1">
              <a:buSzTx/>
              <a:buFont typeface="Wingdings" pitchFamily="2" charset="2"/>
              <a:buAutoNum type="arabicPeriod"/>
            </a:pPr>
            <a:r>
              <a:rPr lang="en-US" sz="3600" smtClean="0"/>
              <a:t>My little brother bruised and broke his finger.</a:t>
            </a:r>
          </a:p>
          <a:p>
            <a:pPr marL="533400" indent="-533400" eaLnBrk="1" hangingPunct="1">
              <a:buSzTx/>
              <a:buFont typeface="Wingdings" pitchFamily="2" charset="2"/>
              <a:buAutoNum type="arabicPeriod"/>
            </a:pPr>
            <a:r>
              <a:rPr lang="en-US" sz="3600" smtClean="0"/>
              <a:t>His Uncle Bob looked and asked for directions.</a:t>
            </a:r>
          </a:p>
          <a:p>
            <a:pPr marL="533400" indent="-533400" eaLnBrk="1" hangingPunct="1">
              <a:buSzTx/>
              <a:buFont typeface="Wingdings" pitchFamily="2" charset="2"/>
              <a:buAutoNum type="arabicPeriod"/>
            </a:pPr>
            <a:r>
              <a:rPr lang="en-US" sz="3600" smtClean="0"/>
              <a:t>Those soldiers carried and used guns.</a:t>
            </a:r>
          </a:p>
          <a:p>
            <a:pPr marL="533400" indent="-533400" eaLnBrk="1" hangingPunct="1">
              <a:buSzTx/>
              <a:buFont typeface="Wingdings" pitchFamily="2" charset="2"/>
              <a:buAutoNum type="arabicPeriod"/>
            </a:pPr>
            <a:r>
              <a:rPr lang="en-US" sz="3600" smtClean="0"/>
              <a:t>Our babysitter overslept and arrived late.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AutoShape 2"/>
          <p:cNvSpPr>
            <a:spLocks noGrp="1" noChangeArrowheads="1"/>
          </p:cNvSpPr>
          <p:nvPr>
            <p:ph type="title"/>
          </p:nvPr>
        </p:nvSpPr>
        <p:spPr>
          <a:xfrm>
            <a:off x="762000" y="914400"/>
            <a:ext cx="8763000" cy="1143000"/>
          </a:xfrm>
        </p:spPr>
        <p:txBody>
          <a:bodyPr/>
          <a:lstStyle/>
          <a:p>
            <a:pPr eaLnBrk="1" hangingPunct="1"/>
            <a:r>
              <a:rPr lang="en-US" sz="4000" smtClean="0">
                <a:solidFill>
                  <a:schemeClr val="bg2"/>
                </a:solidFill>
              </a:rPr>
              <a:t>Judy and her dog</a:t>
            </a:r>
            <a:r>
              <a:rPr lang="en-US" sz="4000" smtClean="0"/>
              <a:t> </a:t>
            </a:r>
            <a:r>
              <a:rPr lang="en-US" sz="4000" smtClean="0">
                <a:solidFill>
                  <a:schemeClr val="folHlink"/>
                </a:solidFill>
              </a:rPr>
              <a:t>run</a:t>
            </a:r>
            <a:r>
              <a:rPr lang="en-US" sz="4000" smtClean="0"/>
              <a:t> on the beach every morning.</a:t>
            </a:r>
          </a:p>
        </p:txBody>
      </p:sp>
      <p:pic>
        <p:nvPicPr>
          <p:cNvPr id="5123" name="Picture 4" descr="beach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71600" y="2362200"/>
            <a:ext cx="6781800" cy="466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6" descr="dogrun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62200" y="2133600"/>
            <a:ext cx="2462213" cy="447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7" descr="joggi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38800" y="3657600"/>
            <a:ext cx="21336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  <p:sndAc>
      <p:stSnd>
        <p:snd r:embed="rId2" name="bark.wav"/>
      </p:stSnd>
    </p:sndAc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AutoShape 2"/>
          <p:cNvSpPr>
            <a:spLocks noGrp="1" noChangeArrowheads="1"/>
          </p:cNvSpPr>
          <p:nvPr>
            <p:ph type="title"/>
          </p:nvPr>
        </p:nvSpPr>
        <p:spPr>
          <a:xfrm>
            <a:off x="762000" y="914400"/>
            <a:ext cx="83820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/>
              <a:t>Can you find the </a:t>
            </a:r>
            <a:r>
              <a:rPr lang="en-US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compound predicate</a:t>
            </a:r>
            <a:r>
              <a:rPr lang="en-US" smtClean="0"/>
              <a:t> in each sentence below?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2447925"/>
            <a:ext cx="8534400" cy="3724275"/>
          </a:xfrm>
        </p:spPr>
        <p:txBody>
          <a:bodyPr/>
          <a:lstStyle/>
          <a:p>
            <a:pPr marL="533400" indent="-533400" eaLnBrk="1" hangingPunct="1">
              <a:buSzTx/>
              <a:buFont typeface="Wingdings" pitchFamily="2" charset="2"/>
              <a:buAutoNum type="arabicPeriod"/>
            </a:pPr>
            <a:r>
              <a:rPr lang="en-US" sz="3400" smtClean="0"/>
              <a:t>My little brother </a:t>
            </a:r>
            <a:r>
              <a:rPr lang="en-US" sz="3400" b="1" u="sng" smtClean="0">
                <a:solidFill>
                  <a:schemeClr val="folHlink"/>
                </a:solidFill>
              </a:rPr>
              <a:t>bruised</a:t>
            </a:r>
            <a:r>
              <a:rPr lang="en-US" sz="3400" b="1" smtClean="0">
                <a:solidFill>
                  <a:schemeClr val="folHlink"/>
                </a:solidFill>
              </a:rPr>
              <a:t> </a:t>
            </a:r>
            <a:r>
              <a:rPr lang="en-US" sz="3400" smtClean="0"/>
              <a:t>and</a:t>
            </a:r>
            <a:r>
              <a:rPr lang="en-US" sz="3400" b="1" smtClean="0">
                <a:solidFill>
                  <a:schemeClr val="folHlink"/>
                </a:solidFill>
              </a:rPr>
              <a:t> </a:t>
            </a:r>
            <a:r>
              <a:rPr lang="en-US" sz="3400" b="1" u="sng" smtClean="0">
                <a:solidFill>
                  <a:schemeClr val="folHlink"/>
                </a:solidFill>
              </a:rPr>
              <a:t>broke</a:t>
            </a:r>
            <a:r>
              <a:rPr lang="en-US" sz="3400" b="1" smtClean="0">
                <a:solidFill>
                  <a:schemeClr val="folHlink"/>
                </a:solidFill>
              </a:rPr>
              <a:t> </a:t>
            </a:r>
            <a:r>
              <a:rPr lang="en-US" sz="3400" smtClean="0"/>
              <a:t>his finger.</a:t>
            </a:r>
          </a:p>
          <a:p>
            <a:pPr marL="533400" indent="-533400" eaLnBrk="1" hangingPunct="1">
              <a:buSzTx/>
              <a:buFont typeface="Wingdings" pitchFamily="2" charset="2"/>
              <a:buAutoNum type="arabicPeriod"/>
            </a:pPr>
            <a:r>
              <a:rPr lang="en-US" sz="3400" smtClean="0"/>
              <a:t>His Uncle Bob </a:t>
            </a:r>
            <a:r>
              <a:rPr lang="en-US" sz="3400" b="1" u="sng" smtClean="0">
                <a:solidFill>
                  <a:schemeClr val="folHlink"/>
                </a:solidFill>
              </a:rPr>
              <a:t>looked</a:t>
            </a:r>
            <a:r>
              <a:rPr lang="en-US" sz="3400" b="1" smtClean="0">
                <a:solidFill>
                  <a:schemeClr val="folHlink"/>
                </a:solidFill>
              </a:rPr>
              <a:t> </a:t>
            </a:r>
            <a:r>
              <a:rPr lang="en-US" sz="3400" smtClean="0"/>
              <a:t>and</a:t>
            </a:r>
            <a:r>
              <a:rPr lang="en-US" sz="3400" b="1" smtClean="0">
                <a:solidFill>
                  <a:schemeClr val="folHlink"/>
                </a:solidFill>
              </a:rPr>
              <a:t> </a:t>
            </a:r>
            <a:r>
              <a:rPr lang="en-US" sz="3400" b="1" u="sng" smtClean="0">
                <a:solidFill>
                  <a:schemeClr val="folHlink"/>
                </a:solidFill>
              </a:rPr>
              <a:t>asked</a:t>
            </a:r>
            <a:r>
              <a:rPr lang="en-US" sz="3400" b="1" smtClean="0">
                <a:solidFill>
                  <a:schemeClr val="folHlink"/>
                </a:solidFill>
              </a:rPr>
              <a:t> </a:t>
            </a:r>
            <a:r>
              <a:rPr lang="en-US" sz="3400" smtClean="0"/>
              <a:t>for directions.</a:t>
            </a:r>
          </a:p>
          <a:p>
            <a:pPr marL="533400" indent="-533400" eaLnBrk="1" hangingPunct="1">
              <a:buSzTx/>
              <a:buFont typeface="Wingdings" pitchFamily="2" charset="2"/>
              <a:buAutoNum type="arabicPeriod"/>
            </a:pPr>
            <a:r>
              <a:rPr lang="en-US" sz="3400" smtClean="0"/>
              <a:t>Those soldiers </a:t>
            </a:r>
            <a:r>
              <a:rPr lang="en-US" sz="3400" b="1" u="sng" smtClean="0">
                <a:solidFill>
                  <a:schemeClr val="folHlink"/>
                </a:solidFill>
              </a:rPr>
              <a:t>carried</a:t>
            </a:r>
            <a:r>
              <a:rPr lang="en-US" sz="3400" b="1" smtClean="0">
                <a:solidFill>
                  <a:schemeClr val="folHlink"/>
                </a:solidFill>
              </a:rPr>
              <a:t> </a:t>
            </a:r>
            <a:r>
              <a:rPr lang="en-US" sz="3400" smtClean="0"/>
              <a:t>and</a:t>
            </a:r>
            <a:r>
              <a:rPr lang="en-US" sz="3400" b="1" smtClean="0">
                <a:solidFill>
                  <a:schemeClr val="folHlink"/>
                </a:solidFill>
              </a:rPr>
              <a:t> </a:t>
            </a:r>
            <a:r>
              <a:rPr lang="en-US" sz="3400" b="1" u="sng" smtClean="0">
                <a:solidFill>
                  <a:schemeClr val="folHlink"/>
                </a:solidFill>
              </a:rPr>
              <a:t>used</a:t>
            </a:r>
            <a:r>
              <a:rPr lang="en-US" sz="3400" b="1" smtClean="0">
                <a:solidFill>
                  <a:schemeClr val="folHlink"/>
                </a:solidFill>
              </a:rPr>
              <a:t> </a:t>
            </a:r>
            <a:r>
              <a:rPr lang="en-US" sz="3400" smtClean="0"/>
              <a:t>guns.</a:t>
            </a:r>
          </a:p>
          <a:p>
            <a:pPr marL="533400" indent="-533400" eaLnBrk="1" hangingPunct="1">
              <a:buSzTx/>
              <a:buFont typeface="Wingdings" pitchFamily="2" charset="2"/>
              <a:buAutoNum type="arabicPeriod"/>
            </a:pPr>
            <a:r>
              <a:rPr lang="en-US" sz="3400" smtClean="0"/>
              <a:t>Our babysitter </a:t>
            </a:r>
            <a:r>
              <a:rPr lang="en-US" sz="3400" b="1" u="sng" smtClean="0">
                <a:solidFill>
                  <a:schemeClr val="folHlink"/>
                </a:solidFill>
              </a:rPr>
              <a:t>overslept</a:t>
            </a:r>
            <a:r>
              <a:rPr lang="en-US" sz="3400" b="1" smtClean="0">
                <a:solidFill>
                  <a:schemeClr val="folHlink"/>
                </a:solidFill>
              </a:rPr>
              <a:t> </a:t>
            </a:r>
            <a:r>
              <a:rPr lang="en-US" sz="3400" smtClean="0"/>
              <a:t>and</a:t>
            </a:r>
            <a:r>
              <a:rPr lang="en-US" sz="3400" b="1" smtClean="0">
                <a:solidFill>
                  <a:schemeClr val="folHlink"/>
                </a:solidFill>
              </a:rPr>
              <a:t> </a:t>
            </a:r>
            <a:r>
              <a:rPr lang="en-US" sz="3400" b="1" u="sng" smtClean="0">
                <a:solidFill>
                  <a:schemeClr val="folHlink"/>
                </a:solidFill>
              </a:rPr>
              <a:t>arrived</a:t>
            </a:r>
            <a:r>
              <a:rPr lang="en-US" sz="3400" b="1" smtClean="0">
                <a:solidFill>
                  <a:schemeClr val="folHlink"/>
                </a:solidFill>
              </a:rPr>
              <a:t> </a:t>
            </a:r>
            <a:r>
              <a:rPr lang="en-US" sz="3400" smtClean="0"/>
              <a:t>late.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AutoShape 2"/>
          <p:cNvSpPr>
            <a:spLocks noGrp="1" noChangeArrowheads="1"/>
          </p:cNvSpPr>
          <p:nvPr>
            <p:ph type="title"/>
          </p:nvPr>
        </p:nvSpPr>
        <p:spPr>
          <a:xfrm>
            <a:off x="609600" y="3886200"/>
            <a:ext cx="8534400" cy="1143000"/>
          </a:xfrm>
        </p:spPr>
        <p:txBody>
          <a:bodyPr/>
          <a:lstStyle/>
          <a:p>
            <a:pPr eaLnBrk="1" hangingPunct="1"/>
            <a:r>
              <a:rPr lang="en-US" sz="4400" smtClean="0"/>
              <a:t>Now that you know all about subjects and predicates, try the subject and predicate song and sing along!  </a:t>
            </a:r>
          </a:p>
        </p:txBody>
      </p:sp>
      <p:pic>
        <p:nvPicPr>
          <p:cNvPr id="33795" name="Picture 4" descr="clickherenow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33600" y="5486400"/>
            <a:ext cx="2057400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6" name="Picture 5" descr="kids_line_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4600" y="685800"/>
            <a:ext cx="4724400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7" name="AutoShape 12">
            <a:hlinkClick r:id="rId5" action="ppaction://hlinkpres?slideindex=2&amp;slidetitle=Why?" highlightClick="1"/>
          </p:cNvPr>
          <p:cNvSpPr>
            <a:spLocks noChangeArrowheads="1"/>
          </p:cNvSpPr>
          <p:nvPr/>
        </p:nvSpPr>
        <p:spPr bwMode="auto">
          <a:xfrm>
            <a:off x="6172200" y="5181600"/>
            <a:ext cx="1676400" cy="1219200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33798" name="Picture 13" descr="logo-projectla1">
            <a:hlinkClick r:id="rId5" action="ppaction://hlinkpres?slideindex=2&amp;slidetitle=Why?"/>
          </p:cNvPr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29400" y="5238750"/>
            <a:ext cx="762000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9" name="Text Box 14"/>
          <p:cNvSpPr txBox="1">
            <a:spLocks noChangeArrowheads="1"/>
          </p:cNvSpPr>
          <p:nvPr/>
        </p:nvSpPr>
        <p:spPr bwMode="auto">
          <a:xfrm>
            <a:off x="6400800" y="5851525"/>
            <a:ext cx="1219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sz="2000" b="1">
                <a:latin typeface="Arial Unicode MS" pitchFamily="34" charset="-128"/>
                <a:hlinkClick r:id="rId5" action="ppaction://hlinkpres?slideindex=2&amp;slidetitle=Why?"/>
              </a:rPr>
              <a:t>MAIN</a:t>
            </a:r>
            <a:endParaRPr lang="en-US" sz="2000" b="1">
              <a:latin typeface="Arial Unicode MS" pitchFamily="34" charset="-128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AutoShape 2"/>
          <p:cNvSpPr>
            <a:spLocks noGrp="1" noChangeArrowheads="1"/>
          </p:cNvSpPr>
          <p:nvPr>
            <p:ph type="title"/>
          </p:nvPr>
        </p:nvSpPr>
        <p:spPr>
          <a:xfrm>
            <a:off x="762000" y="914400"/>
            <a:ext cx="8763000" cy="1143000"/>
          </a:xfrm>
        </p:spPr>
        <p:txBody>
          <a:bodyPr/>
          <a:lstStyle/>
          <a:p>
            <a:pPr eaLnBrk="1" hangingPunct="1"/>
            <a:r>
              <a:rPr lang="en-US" sz="4000" smtClean="0">
                <a:solidFill>
                  <a:schemeClr val="bg2"/>
                </a:solidFill>
              </a:rPr>
              <a:t>Judy and her dog</a:t>
            </a:r>
            <a:r>
              <a:rPr lang="en-US" sz="4000" smtClean="0"/>
              <a:t> </a:t>
            </a:r>
            <a:r>
              <a:rPr lang="en-US" sz="4000" smtClean="0">
                <a:solidFill>
                  <a:schemeClr val="folHlink"/>
                </a:solidFill>
              </a:rPr>
              <a:t>run</a:t>
            </a:r>
            <a:r>
              <a:rPr lang="en-US" sz="4000" smtClean="0"/>
              <a:t> on the beach every morning.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2362200"/>
            <a:ext cx="7693025" cy="21336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sz="4000" smtClean="0"/>
              <a:t>First find the </a:t>
            </a:r>
            <a:r>
              <a:rPr lang="en-US" sz="4000" b="1" smtClean="0">
                <a:solidFill>
                  <a:schemeClr val="folHlink"/>
                </a:solidFill>
              </a:rPr>
              <a:t>verb</a:t>
            </a:r>
            <a:r>
              <a:rPr lang="en-US" sz="4000" smtClean="0"/>
              <a:t> and then make a question by placing ``who?'' or ``what?'' before it.</a:t>
            </a:r>
          </a:p>
          <a:p>
            <a:pPr eaLnBrk="1" hangingPunct="1">
              <a:buFont typeface="Wingdings" pitchFamily="2" charset="2"/>
              <a:buNone/>
            </a:pPr>
            <a:endParaRPr lang="en-US" sz="4000" smtClean="0"/>
          </a:p>
        </p:txBody>
      </p:sp>
      <p:pic>
        <p:nvPicPr>
          <p:cNvPr id="6148" name="Picture 5" descr="joggi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2800" y="5029200"/>
            <a:ext cx="1185863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6" descr="dogrun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8800" y="4724400"/>
            <a:ext cx="1462088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5" name="Text Box 7"/>
          <p:cNvSpPr txBox="1">
            <a:spLocks noChangeArrowheads="1"/>
          </p:cNvSpPr>
          <p:nvPr/>
        </p:nvSpPr>
        <p:spPr bwMode="auto">
          <a:xfrm>
            <a:off x="1066800" y="4419600"/>
            <a:ext cx="472440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/>
              <a:t>The answer is the </a:t>
            </a:r>
            <a:r>
              <a:rPr lang="en-US" sz="4000" b="1">
                <a:solidFill>
                  <a:schemeClr val="bg2"/>
                </a:solidFill>
              </a:rPr>
              <a:t>subject, Judy and her dog</a:t>
            </a:r>
            <a:r>
              <a:rPr lang="en-US" sz="400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build="p"/>
      <p:bldP spid="2253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AutoShape 2"/>
          <p:cNvSpPr>
            <a:spLocks noGrp="1" noChangeArrowheads="1"/>
          </p:cNvSpPr>
          <p:nvPr>
            <p:ph type="title"/>
          </p:nvPr>
        </p:nvSpPr>
        <p:spPr>
          <a:xfrm>
            <a:off x="762000" y="914400"/>
            <a:ext cx="8763000" cy="1143000"/>
          </a:xfrm>
        </p:spPr>
        <p:txBody>
          <a:bodyPr/>
          <a:lstStyle/>
          <a:p>
            <a:pPr eaLnBrk="1" hangingPunct="1"/>
            <a:r>
              <a:rPr lang="en-US" sz="4800" smtClean="0">
                <a:solidFill>
                  <a:schemeClr val="bg2"/>
                </a:solidFill>
              </a:rPr>
              <a:t>Let’s try one:</a:t>
            </a:r>
            <a:endParaRPr lang="en-US" sz="4800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2362200"/>
            <a:ext cx="7693025" cy="7620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sz="4000" smtClean="0"/>
              <a:t>We spilled popcorn on the floor. </a:t>
            </a:r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838200" y="3352800"/>
            <a:ext cx="77724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/>
              <a:t>What is the </a:t>
            </a:r>
            <a:r>
              <a:rPr lang="en-US" sz="4000" b="1">
                <a:solidFill>
                  <a:schemeClr val="folHlink"/>
                </a:solidFill>
              </a:rPr>
              <a:t>verb</a:t>
            </a:r>
            <a:r>
              <a:rPr lang="en-US" sz="4000"/>
              <a:t> of this sentence?</a:t>
            </a:r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838200" y="5029200"/>
            <a:ext cx="76930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None/>
            </a:pPr>
            <a:r>
              <a:rPr lang="en-US" sz="4000"/>
              <a:t>We </a:t>
            </a:r>
            <a:r>
              <a:rPr lang="en-US" sz="4400" b="1" u="sng">
                <a:solidFill>
                  <a:schemeClr val="folHlink"/>
                </a:solidFill>
              </a:rPr>
              <a:t>spilled</a:t>
            </a:r>
            <a:r>
              <a:rPr lang="en-US" sz="4000"/>
              <a:t> popcorn on the floor. </a:t>
            </a:r>
          </a:p>
        </p:txBody>
      </p:sp>
      <p:pic>
        <p:nvPicPr>
          <p:cNvPr id="7174" name="Picture 7" descr="popcorn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91400" y="304800"/>
            <a:ext cx="1524000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5" name="Picture 8" descr="boygirlyeah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838200"/>
            <a:ext cx="2857500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uild="p"/>
      <p:bldP spid="8196" grpId="0"/>
      <p:bldP spid="819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AutoShape 2"/>
          <p:cNvSpPr>
            <a:spLocks noGrp="1" noChangeArrowheads="1"/>
          </p:cNvSpPr>
          <p:nvPr>
            <p:ph type="title"/>
          </p:nvPr>
        </p:nvSpPr>
        <p:spPr>
          <a:xfrm>
            <a:off x="762000" y="914400"/>
            <a:ext cx="8763000" cy="1143000"/>
          </a:xfrm>
        </p:spPr>
        <p:txBody>
          <a:bodyPr/>
          <a:lstStyle/>
          <a:p>
            <a:pPr eaLnBrk="1" hangingPunct="1"/>
            <a:r>
              <a:rPr lang="en-US" sz="4800" smtClean="0">
                <a:solidFill>
                  <a:schemeClr val="bg2"/>
                </a:solidFill>
              </a:rPr>
              <a:t>Now find the subject:</a:t>
            </a:r>
            <a:endParaRPr lang="en-US" sz="4800" smtClean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2362200"/>
            <a:ext cx="7693025" cy="7620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sz="4000" smtClean="0"/>
              <a:t>We </a:t>
            </a:r>
            <a:r>
              <a:rPr lang="en-US" sz="4000" b="1" smtClean="0">
                <a:solidFill>
                  <a:schemeClr val="folHlink"/>
                </a:solidFill>
              </a:rPr>
              <a:t>spilled</a:t>
            </a:r>
            <a:r>
              <a:rPr lang="en-US" sz="4000" smtClean="0"/>
              <a:t> popcorn on the floor. </a:t>
            </a: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838200" y="3352800"/>
            <a:ext cx="77724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/>
              <a:t>Now decide who or what spilled popcorn?</a:t>
            </a:r>
          </a:p>
        </p:txBody>
      </p:sp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838200" y="5029200"/>
            <a:ext cx="76930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None/>
            </a:pPr>
            <a:r>
              <a:rPr lang="en-US" sz="4000" b="1" u="sng">
                <a:solidFill>
                  <a:schemeClr val="bg2"/>
                </a:solidFill>
              </a:rPr>
              <a:t>We</a:t>
            </a:r>
            <a:r>
              <a:rPr lang="en-US" sz="4000"/>
              <a:t> </a:t>
            </a:r>
            <a:r>
              <a:rPr lang="en-US" sz="4000" b="1">
                <a:solidFill>
                  <a:schemeClr val="folHlink"/>
                </a:solidFill>
              </a:rPr>
              <a:t>spilled</a:t>
            </a:r>
            <a:r>
              <a:rPr lang="en-US" sz="4000"/>
              <a:t> popcorn on the floor. </a:t>
            </a:r>
          </a:p>
        </p:txBody>
      </p:sp>
      <p:pic>
        <p:nvPicPr>
          <p:cNvPr id="8198" name="Picture 7" descr="boygirlyeah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00" y="5743575"/>
            <a:ext cx="2857500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 dir="ld"/>
    <p:sndAc>
      <p:stSnd>
        <p:snd r:embed="rId2" name="briliant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uild="p"/>
      <p:bldP spid="9220" grpId="0"/>
      <p:bldP spid="92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 smtClean="0"/>
              <a:t>Can you find the </a:t>
            </a:r>
            <a:r>
              <a:rPr lang="en-US" sz="4000" smtClean="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subject</a:t>
            </a:r>
            <a:r>
              <a:rPr lang="en-US" sz="4000" smtClean="0"/>
              <a:t> in each sentence below?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33400" indent="-533400" eaLnBrk="1" hangingPunct="1">
              <a:buSzTx/>
              <a:buFont typeface="Wingdings" pitchFamily="2" charset="2"/>
              <a:buAutoNum type="arabicPeriod"/>
            </a:pPr>
            <a:r>
              <a:rPr lang="en-US" sz="4000" smtClean="0"/>
              <a:t>My little brother broke his finger.</a:t>
            </a:r>
          </a:p>
          <a:p>
            <a:pPr marL="533400" indent="-533400" eaLnBrk="1" hangingPunct="1">
              <a:buSzTx/>
              <a:buFont typeface="Wingdings" pitchFamily="2" charset="2"/>
              <a:buAutoNum type="arabicPeriod"/>
            </a:pPr>
            <a:r>
              <a:rPr lang="en-US" sz="4000" smtClean="0"/>
              <a:t>His Uncle Bob asked for directions.</a:t>
            </a:r>
          </a:p>
          <a:p>
            <a:pPr marL="533400" indent="-533400" eaLnBrk="1" hangingPunct="1">
              <a:buSzTx/>
              <a:buFont typeface="Wingdings" pitchFamily="2" charset="2"/>
              <a:buAutoNum type="arabicPeriod"/>
            </a:pPr>
            <a:r>
              <a:rPr lang="en-US" sz="4000" smtClean="0"/>
              <a:t>Those soldiers carried guns.</a:t>
            </a:r>
          </a:p>
          <a:p>
            <a:pPr marL="533400" indent="-533400" eaLnBrk="1" hangingPunct="1">
              <a:buSzTx/>
              <a:buFont typeface="Wingdings" pitchFamily="2" charset="2"/>
              <a:buAutoNum type="arabicPeriod"/>
            </a:pPr>
            <a:r>
              <a:rPr lang="en-US" sz="4000" smtClean="0"/>
              <a:t>Our babysitter arrived late.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uild="p" bldLvl="2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AutoShape 2"/>
          <p:cNvSpPr>
            <a:spLocks noGrp="1" noChangeArrowheads="1"/>
          </p:cNvSpPr>
          <p:nvPr>
            <p:ph type="title"/>
          </p:nvPr>
        </p:nvSpPr>
        <p:spPr>
          <a:xfrm>
            <a:off x="762000" y="914400"/>
            <a:ext cx="79248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smtClean="0"/>
              <a:t>Can you find the </a:t>
            </a:r>
            <a:r>
              <a:rPr lang="en-US" sz="4000" smtClean="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subject</a:t>
            </a:r>
            <a:r>
              <a:rPr lang="en-US" sz="4000" smtClean="0"/>
              <a:t> in each sentence below?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33400" indent="-533400" eaLnBrk="1" hangingPunct="1">
              <a:buSzTx/>
              <a:buFont typeface="Wingdings" pitchFamily="2" charset="2"/>
              <a:buAutoNum type="arabicPeriod"/>
            </a:pPr>
            <a:r>
              <a:rPr lang="en-US" sz="4000" b="1" u="sng" smtClean="0">
                <a:solidFill>
                  <a:schemeClr val="bg2"/>
                </a:solidFill>
              </a:rPr>
              <a:t>My little brother</a:t>
            </a:r>
            <a:r>
              <a:rPr lang="en-US" sz="4000" smtClean="0"/>
              <a:t> broke his finger.</a:t>
            </a:r>
          </a:p>
          <a:p>
            <a:pPr marL="533400" indent="-533400" eaLnBrk="1" hangingPunct="1">
              <a:buSzTx/>
              <a:buFont typeface="Wingdings" pitchFamily="2" charset="2"/>
              <a:buAutoNum type="arabicPeriod"/>
            </a:pPr>
            <a:r>
              <a:rPr lang="en-US" sz="4000" b="1" u="sng" smtClean="0">
                <a:solidFill>
                  <a:schemeClr val="bg2"/>
                </a:solidFill>
              </a:rPr>
              <a:t>His Uncle Bob</a:t>
            </a:r>
            <a:r>
              <a:rPr lang="en-US" sz="4000" smtClean="0"/>
              <a:t> asked for directions.</a:t>
            </a:r>
          </a:p>
          <a:p>
            <a:pPr marL="533400" indent="-533400" eaLnBrk="1" hangingPunct="1">
              <a:buSzTx/>
              <a:buFont typeface="Wingdings" pitchFamily="2" charset="2"/>
              <a:buAutoNum type="arabicPeriod"/>
            </a:pPr>
            <a:r>
              <a:rPr lang="en-US" sz="4000" b="1" u="sng" smtClean="0">
                <a:solidFill>
                  <a:schemeClr val="bg2"/>
                </a:solidFill>
              </a:rPr>
              <a:t>Those soldiers</a:t>
            </a:r>
            <a:r>
              <a:rPr lang="en-US" sz="4000" smtClean="0"/>
              <a:t> carried guns.</a:t>
            </a:r>
          </a:p>
          <a:p>
            <a:pPr marL="533400" indent="-533400" eaLnBrk="1" hangingPunct="1">
              <a:buSzTx/>
              <a:buFont typeface="Wingdings" pitchFamily="2" charset="2"/>
              <a:buAutoNum type="arabicPeriod"/>
            </a:pPr>
            <a:r>
              <a:rPr lang="en-US" sz="4000" b="1" u="sng" smtClean="0">
                <a:solidFill>
                  <a:schemeClr val="bg2"/>
                </a:solidFill>
              </a:rPr>
              <a:t>Our babysitter</a:t>
            </a:r>
            <a:r>
              <a:rPr lang="en-US" sz="4000" smtClean="0"/>
              <a:t> arrived late.</a:t>
            </a: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AutoShape 2"/>
          <p:cNvSpPr>
            <a:spLocks noGrp="1" noChangeArrowheads="1"/>
          </p:cNvSpPr>
          <p:nvPr>
            <p:ph type="title"/>
          </p:nvPr>
        </p:nvSpPr>
        <p:spPr>
          <a:xfrm>
            <a:off x="762000" y="838200"/>
            <a:ext cx="79248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smtClean="0"/>
              <a:t>Can you find the </a:t>
            </a:r>
            <a:r>
              <a:rPr lang="en-US" sz="4000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predicate</a:t>
            </a:r>
            <a:r>
              <a:rPr lang="en-US" sz="4000" smtClean="0"/>
              <a:t> in each sentence below?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33400" indent="-533400" eaLnBrk="1" hangingPunct="1">
              <a:buSzTx/>
              <a:buFont typeface="Wingdings" pitchFamily="2" charset="2"/>
              <a:buAutoNum type="arabicPeriod"/>
            </a:pPr>
            <a:r>
              <a:rPr lang="en-US" sz="4000" smtClean="0"/>
              <a:t>My little brother </a:t>
            </a:r>
            <a:r>
              <a:rPr lang="en-US" sz="4400" smtClean="0"/>
              <a:t>broke his finger.</a:t>
            </a:r>
          </a:p>
          <a:p>
            <a:pPr marL="533400" indent="-533400" eaLnBrk="1" hangingPunct="1">
              <a:buSzTx/>
              <a:buFont typeface="Wingdings" pitchFamily="2" charset="2"/>
              <a:buAutoNum type="arabicPeriod"/>
            </a:pPr>
            <a:r>
              <a:rPr lang="en-US" sz="4000" smtClean="0"/>
              <a:t>His Uncle Bob asked for directions.</a:t>
            </a:r>
          </a:p>
          <a:p>
            <a:pPr marL="533400" indent="-533400" eaLnBrk="1" hangingPunct="1">
              <a:buSzTx/>
              <a:buFont typeface="Wingdings" pitchFamily="2" charset="2"/>
              <a:buAutoNum type="arabicPeriod"/>
            </a:pPr>
            <a:r>
              <a:rPr lang="en-US" sz="4000" smtClean="0"/>
              <a:t>Those soldiers carried guns.</a:t>
            </a:r>
          </a:p>
          <a:p>
            <a:pPr marL="533400" indent="-533400" eaLnBrk="1" hangingPunct="1">
              <a:buSzTx/>
              <a:buFont typeface="Wingdings" pitchFamily="2" charset="2"/>
              <a:buAutoNum type="arabicPeriod"/>
            </a:pPr>
            <a:r>
              <a:rPr lang="en-US" sz="4000" smtClean="0"/>
              <a:t>Our babysitter arrived late.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build="p"/>
    </p:bldLst>
  </p:timing>
</p:sld>
</file>

<file path=ppt/theme/theme1.xml><?xml version="1.0" encoding="utf-8"?>
<a:theme xmlns:a="http://schemas.openxmlformats.org/drawingml/2006/main" name="Capsules">
  <a:themeElements>
    <a:clrScheme name="Capsules 4">
      <a:dk1>
        <a:srgbClr val="000000"/>
      </a:dk1>
      <a:lt1>
        <a:srgbClr val="FFFFFF"/>
      </a:lt1>
      <a:dk2>
        <a:srgbClr val="9900CC"/>
      </a:dk2>
      <a:lt2>
        <a:srgbClr val="006600"/>
      </a:lt2>
      <a:accent1>
        <a:srgbClr val="33CC33"/>
      </a:accent1>
      <a:accent2>
        <a:srgbClr val="FFCC66"/>
      </a:accent2>
      <a:accent3>
        <a:srgbClr val="FFFFFF"/>
      </a:accent3>
      <a:accent4>
        <a:srgbClr val="000000"/>
      </a:accent4>
      <a:accent5>
        <a:srgbClr val="ADE2AD"/>
      </a:accent5>
      <a:accent6>
        <a:srgbClr val="E7B95C"/>
      </a:accent6>
      <a:hlink>
        <a:srgbClr val="0033CC"/>
      </a:hlink>
      <a:folHlink>
        <a:srgbClr val="CC0066"/>
      </a:folHlink>
    </a:clrScheme>
    <a:fontScheme name="Capsule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Capsules 1">
        <a:dk1>
          <a:srgbClr val="003366"/>
        </a:dk1>
        <a:lt1>
          <a:srgbClr val="FFFFFF"/>
        </a:lt1>
        <a:dk2>
          <a:srgbClr val="006666"/>
        </a:dk2>
        <a:lt2>
          <a:srgbClr val="666699"/>
        </a:lt2>
        <a:accent1>
          <a:srgbClr val="33CCCC"/>
        </a:accent1>
        <a:accent2>
          <a:srgbClr val="99CC99"/>
        </a:accent2>
        <a:accent3>
          <a:srgbClr val="FFFFFF"/>
        </a:accent3>
        <a:accent4>
          <a:srgbClr val="002A56"/>
        </a:accent4>
        <a:accent5>
          <a:srgbClr val="ADE2E2"/>
        </a:accent5>
        <a:accent6>
          <a:srgbClr val="8AB98A"/>
        </a:accent6>
        <a:hlink>
          <a:srgbClr val="003366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es 2">
        <a:dk1>
          <a:srgbClr val="000000"/>
        </a:dk1>
        <a:lt1>
          <a:srgbClr val="FFFFFF"/>
        </a:lt1>
        <a:dk2>
          <a:srgbClr val="000000"/>
        </a:dk2>
        <a:lt2>
          <a:srgbClr val="808000"/>
        </a:lt2>
        <a:accent1>
          <a:srgbClr val="FFCC99"/>
        </a:accent1>
        <a:accent2>
          <a:srgbClr val="99CC00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8AB900"/>
        </a:accent6>
        <a:hlink>
          <a:srgbClr val="3366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es 3">
        <a:dk1>
          <a:srgbClr val="006699"/>
        </a:dk1>
        <a:lt1>
          <a:srgbClr val="FFFFFF"/>
        </a:lt1>
        <a:dk2>
          <a:srgbClr val="6699FF"/>
        </a:dk2>
        <a:lt2>
          <a:srgbClr val="FFFFFF"/>
        </a:lt2>
        <a:accent1>
          <a:srgbClr val="33CCCC"/>
        </a:accent1>
        <a:accent2>
          <a:srgbClr val="006699"/>
        </a:accent2>
        <a:accent3>
          <a:srgbClr val="B8CAFF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99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4">
        <a:dk1>
          <a:srgbClr val="000000"/>
        </a:dk1>
        <a:lt1>
          <a:srgbClr val="FFFFFF"/>
        </a:lt1>
        <a:dk2>
          <a:srgbClr val="9900CC"/>
        </a:dk2>
        <a:lt2>
          <a:srgbClr val="006600"/>
        </a:lt2>
        <a:accent1>
          <a:srgbClr val="33CC33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ADE2AD"/>
        </a:accent5>
        <a:accent6>
          <a:srgbClr val="E7B95C"/>
        </a:accent6>
        <a:hlink>
          <a:srgbClr val="0033CC"/>
        </a:hlink>
        <a:folHlink>
          <a:srgbClr val="CC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es 5">
        <a:dk1>
          <a:srgbClr val="000066"/>
        </a:dk1>
        <a:lt1>
          <a:srgbClr val="FFFFFF"/>
        </a:lt1>
        <a:dk2>
          <a:srgbClr val="336699"/>
        </a:dk2>
        <a:lt2>
          <a:srgbClr val="FFFFEB"/>
        </a:lt2>
        <a:accent1>
          <a:srgbClr val="99CCFF"/>
        </a:accent1>
        <a:accent2>
          <a:srgbClr val="9999FF"/>
        </a:accent2>
        <a:accent3>
          <a:srgbClr val="ADB8CA"/>
        </a:accent3>
        <a:accent4>
          <a:srgbClr val="DADADA"/>
        </a:accent4>
        <a:accent5>
          <a:srgbClr val="CAE2FF"/>
        </a:accent5>
        <a:accent6>
          <a:srgbClr val="8A8A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6">
        <a:dk1>
          <a:srgbClr val="808000"/>
        </a:dk1>
        <a:lt1>
          <a:srgbClr val="FFFFFF"/>
        </a:lt1>
        <a:dk2>
          <a:srgbClr val="006666"/>
        </a:dk2>
        <a:lt2>
          <a:srgbClr val="FFFFFF"/>
        </a:lt2>
        <a:accent1>
          <a:srgbClr val="FFCC66"/>
        </a:accent1>
        <a:accent2>
          <a:srgbClr val="00ACA8"/>
        </a:accent2>
        <a:accent3>
          <a:srgbClr val="AAB8B8"/>
        </a:accent3>
        <a:accent4>
          <a:srgbClr val="DADADA"/>
        </a:accent4>
        <a:accent5>
          <a:srgbClr val="FFE2B8"/>
        </a:accent5>
        <a:accent6>
          <a:srgbClr val="009B98"/>
        </a:accent6>
        <a:hlink>
          <a:srgbClr val="CCCC00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7">
        <a:dk1>
          <a:srgbClr val="FFFFCC"/>
        </a:dk1>
        <a:lt1>
          <a:srgbClr val="FFFFFF"/>
        </a:lt1>
        <a:dk2>
          <a:srgbClr val="660033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FFCC00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8">
        <a:dk1>
          <a:srgbClr val="FF0000"/>
        </a:dk1>
        <a:lt1>
          <a:srgbClr val="FFFFFF"/>
        </a:lt1>
        <a:dk2>
          <a:srgbClr val="000000"/>
        </a:dk2>
        <a:lt2>
          <a:srgbClr val="FFFFFF"/>
        </a:lt2>
        <a:accent1>
          <a:srgbClr val="FFCC00"/>
        </a:accent1>
        <a:accent2>
          <a:srgbClr val="CC3300"/>
        </a:accent2>
        <a:accent3>
          <a:srgbClr val="AA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FF6600"/>
        </a:hlink>
        <a:folHlink>
          <a:srgbClr val="FF7C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Capsules</Template>
  <TotalTime>267</TotalTime>
  <Words>920</Words>
  <Application>Microsoft Office PowerPoint</Application>
  <PresentationFormat>On-screen Show (4:3)</PresentationFormat>
  <Paragraphs>107</Paragraphs>
  <Slides>31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8" baseType="lpstr">
      <vt:lpstr>Arial</vt:lpstr>
      <vt:lpstr>Wingdings</vt:lpstr>
      <vt:lpstr>Calibri</vt:lpstr>
      <vt:lpstr>Times New Roman</vt:lpstr>
      <vt:lpstr>Chiller</vt:lpstr>
      <vt:lpstr>Arial Unicode MS</vt:lpstr>
      <vt:lpstr>Capsules</vt:lpstr>
      <vt:lpstr>Subjects &amp; Predicates</vt:lpstr>
      <vt:lpstr>Every complete sentence contains two parts: a subject and a predicate. </vt:lpstr>
      <vt:lpstr>Judy and her dog run on the beach every morning.</vt:lpstr>
      <vt:lpstr>Judy and her dog run on the beach every morning.</vt:lpstr>
      <vt:lpstr>Let’s try one:</vt:lpstr>
      <vt:lpstr>Now find the subject:</vt:lpstr>
      <vt:lpstr>Can you find the subject in each sentence below?</vt:lpstr>
      <vt:lpstr>Can you find the subject in each sentence below?</vt:lpstr>
      <vt:lpstr>Can you find the predicate in each sentence below?</vt:lpstr>
      <vt:lpstr>Can you find the predicate in each sentence below?</vt:lpstr>
      <vt:lpstr>Simple Subject and Simple Predicate</vt:lpstr>
      <vt:lpstr>Simple Subject</vt:lpstr>
      <vt:lpstr>Can you find the simple subject in each sentence below?</vt:lpstr>
      <vt:lpstr>Can you find the simple subject in each sentence below?</vt:lpstr>
      <vt:lpstr>Simple Predicate</vt:lpstr>
      <vt:lpstr>Simple Predicate</vt:lpstr>
      <vt:lpstr>Can you find the simple predicate in each sentence below?</vt:lpstr>
      <vt:lpstr>Can you find the simple predicate in each sentence below?</vt:lpstr>
      <vt:lpstr>Compound Subject</vt:lpstr>
      <vt:lpstr>Can you find the compound subjects?</vt:lpstr>
      <vt:lpstr>Can you find the compound subjects?</vt:lpstr>
      <vt:lpstr>Can you find the compound subjects?</vt:lpstr>
      <vt:lpstr>Can you find the compound subjects?</vt:lpstr>
      <vt:lpstr>Can you find the compound subject in each sentence below?</vt:lpstr>
      <vt:lpstr>Can you find the compound subject in each sentence below?</vt:lpstr>
      <vt:lpstr>Compound Predicate</vt:lpstr>
      <vt:lpstr>Can you find the compound predicate?</vt:lpstr>
      <vt:lpstr>Can you find the compound predicate?</vt:lpstr>
      <vt:lpstr>Can you find the compound predicate in each sentence below?</vt:lpstr>
      <vt:lpstr>Can you find the compound predicate in each sentence below?</vt:lpstr>
      <vt:lpstr>Now that you know all about subjects and predicates, try the subject and predicate song and sing along!  </vt:lpstr>
    </vt:vector>
  </TitlesOfParts>
  <Company>Jefferson County Schools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Subjects &amp; Predicates</dc:title>
  <dc:creator>Jefferson County Schools</dc:creator>
  <cp:lastModifiedBy>ctorresa</cp:lastModifiedBy>
  <cp:revision>10</cp:revision>
  <dcterms:created xsi:type="dcterms:W3CDTF">2002-01-03T03:24:38Z</dcterms:created>
  <dcterms:modified xsi:type="dcterms:W3CDTF">2011-10-21T12:50:20Z</dcterms:modified>
</cp:coreProperties>
</file>